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1" r:id="rId1"/>
  </p:sldMasterIdLst>
  <p:notesMasterIdLst>
    <p:notesMasterId r:id="rId28"/>
  </p:notesMasterIdLst>
  <p:handoutMasterIdLst>
    <p:handoutMasterId r:id="rId29"/>
  </p:handoutMasterIdLst>
  <p:sldIdLst>
    <p:sldId id="354" r:id="rId2"/>
    <p:sldId id="338" r:id="rId3"/>
    <p:sldId id="256" r:id="rId4"/>
    <p:sldId id="257" r:id="rId5"/>
    <p:sldId id="258" r:id="rId6"/>
    <p:sldId id="356" r:id="rId7"/>
    <p:sldId id="357" r:id="rId8"/>
    <p:sldId id="259" r:id="rId9"/>
    <p:sldId id="260" r:id="rId10"/>
    <p:sldId id="261" r:id="rId11"/>
    <p:sldId id="336" r:id="rId12"/>
    <p:sldId id="342" r:id="rId13"/>
    <p:sldId id="343" r:id="rId14"/>
    <p:sldId id="344" r:id="rId15"/>
    <p:sldId id="345" r:id="rId16"/>
    <p:sldId id="346" r:id="rId17"/>
    <p:sldId id="347" r:id="rId18"/>
    <p:sldId id="349" r:id="rId19"/>
    <p:sldId id="353" r:id="rId20"/>
    <p:sldId id="262" r:id="rId21"/>
    <p:sldId id="264" r:id="rId22"/>
    <p:sldId id="269" r:id="rId23"/>
    <p:sldId id="271" r:id="rId24"/>
    <p:sldId id="272" r:id="rId25"/>
    <p:sldId id="274" r:id="rId26"/>
    <p:sldId id="355" r:id="rId27"/>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2A64"/>
    <a:srgbClr val="003399"/>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76" d="100"/>
          <a:sy n="76" d="100"/>
        </p:scale>
        <p:origin x="-1206" y="21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sz="quarter" idx="1"/>
          </p:nvPr>
        </p:nvSpPr>
        <p:spPr>
          <a:xfrm>
            <a:off x="1588" y="0"/>
            <a:ext cx="2971800" cy="457200"/>
          </a:xfrm>
          <a:prstGeom prst="rect">
            <a:avLst/>
          </a:prstGeom>
        </p:spPr>
        <p:txBody>
          <a:bodyPr vert="horz" lIns="91440" tIns="45720" rIns="91440" bIns="45720" rtlCol="1"/>
          <a:lstStyle>
            <a:lvl1pPr algn="l">
              <a:defRPr sz="1200"/>
            </a:lvl1pPr>
          </a:lstStyle>
          <a:p>
            <a:fld id="{CB3B2EC5-E796-4E04-9943-E25BD9990467}" type="datetimeFigureOut">
              <a:rPr lang="fa-IR" smtClean="0"/>
              <a:pPr/>
              <a:t>04/14/1441</a:t>
            </a:fld>
            <a:endParaRPr lang="fa-IR"/>
          </a:p>
        </p:txBody>
      </p:sp>
      <p:sp>
        <p:nvSpPr>
          <p:cNvPr id="4" name="Footer Placeholder 3"/>
          <p:cNvSpPr>
            <a:spLocks noGrp="1"/>
          </p:cNvSpPr>
          <p:nvPr>
            <p:ph type="ftr" sz="quarter" idx="2"/>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5" name="Slide Number Placeholder 4"/>
          <p:cNvSpPr>
            <a:spLocks noGrp="1"/>
          </p:cNvSpPr>
          <p:nvPr>
            <p:ph type="sldNum" sz="quarter" idx="3"/>
          </p:nvPr>
        </p:nvSpPr>
        <p:spPr>
          <a:xfrm>
            <a:off x="1588" y="8685213"/>
            <a:ext cx="2971800" cy="457200"/>
          </a:xfrm>
          <a:prstGeom prst="rect">
            <a:avLst/>
          </a:prstGeom>
        </p:spPr>
        <p:txBody>
          <a:bodyPr vert="horz" lIns="91440" tIns="45720" rIns="91440" bIns="45720" rtlCol="1" anchor="b"/>
          <a:lstStyle>
            <a:lvl1pPr algn="l">
              <a:defRPr sz="1200"/>
            </a:lvl1pPr>
          </a:lstStyle>
          <a:p>
            <a:fld id="{A0B304DD-AA5A-4B81-8628-AB7378074D56}" type="slidenum">
              <a:rPr lang="fa-IR" smtClean="0"/>
              <a:pPr/>
              <a:t>‹#›</a:t>
            </a:fld>
            <a:endParaRPr lang="fa-IR"/>
          </a:p>
        </p:txBody>
      </p:sp>
    </p:spTree>
    <p:extLst>
      <p:ext uri="{BB962C8B-B14F-4D97-AF65-F5344CB8AC3E}">
        <p14:creationId xmlns:p14="http://schemas.microsoft.com/office/powerpoint/2010/main" val="22882791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1B652EE1-04BA-40CE-838B-E62F7C45E233}" type="datetimeFigureOut">
              <a:rPr lang="fa-IR" smtClean="0"/>
              <a:pPr/>
              <a:t>04/14/1441</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D487357C-5048-4575-86F9-C6FD99D7B52D}" type="slidenum">
              <a:rPr lang="fa-IR" smtClean="0"/>
              <a:pPr/>
              <a:t>‹#›</a:t>
            </a:fld>
            <a:endParaRPr lang="fa-IR"/>
          </a:p>
        </p:txBody>
      </p:sp>
    </p:spTree>
    <p:extLst>
      <p:ext uri="{BB962C8B-B14F-4D97-AF65-F5344CB8AC3E}">
        <p14:creationId xmlns:p14="http://schemas.microsoft.com/office/powerpoint/2010/main" val="45831568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D487357C-5048-4575-86F9-C6FD99D7B52D}" type="slidenum">
              <a:rPr lang="fa-IR" smtClean="0"/>
              <a:pPr/>
              <a:t>8</a:t>
            </a:fld>
            <a:endParaRPr lang="fa-I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B95218A4-6F07-4EC6-A1BD-9CB92FFEDBF8}" type="datetimeFigureOut">
              <a:rPr lang="fa-IR" smtClean="0"/>
              <a:pPr/>
              <a:t>04/14/1441</a:t>
            </a:fld>
            <a:endParaRPr lang="fa-I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fa-I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6A7C1650-4484-4122-A9A1-EBF4351A143A}"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95218A4-6F07-4EC6-A1BD-9CB92FFEDBF8}" type="datetimeFigureOut">
              <a:rPr lang="fa-IR" smtClean="0"/>
              <a:pPr/>
              <a:t>04/14/1441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A7C1650-4484-4122-A9A1-EBF4351A143A}"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95218A4-6F07-4EC6-A1BD-9CB92FFEDBF8}" type="datetimeFigureOut">
              <a:rPr lang="fa-IR" smtClean="0"/>
              <a:pPr/>
              <a:t>04/14/1441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A7C1650-4484-4122-A9A1-EBF4351A143A}"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B95218A4-6F07-4EC6-A1BD-9CB92FFEDBF8}" type="datetimeFigureOut">
              <a:rPr lang="fa-IR" smtClean="0"/>
              <a:pPr/>
              <a:t>04/14/1441</a:t>
            </a:fld>
            <a:endParaRPr lang="fa-IR"/>
          </a:p>
        </p:txBody>
      </p:sp>
      <p:sp>
        <p:nvSpPr>
          <p:cNvPr id="9" name="Slide Number Placeholder 8"/>
          <p:cNvSpPr>
            <a:spLocks noGrp="1"/>
          </p:cNvSpPr>
          <p:nvPr>
            <p:ph type="sldNum" sz="quarter" idx="15"/>
          </p:nvPr>
        </p:nvSpPr>
        <p:spPr/>
        <p:txBody>
          <a:bodyPr rtlCol="0"/>
          <a:lstStyle/>
          <a:p>
            <a:fld id="{6A7C1650-4484-4122-A9A1-EBF4351A143A}" type="slidenum">
              <a:rPr lang="fa-IR" smtClean="0"/>
              <a:pPr/>
              <a:t>‹#›</a:t>
            </a:fld>
            <a:endParaRPr lang="fa-IR"/>
          </a:p>
        </p:txBody>
      </p:sp>
      <p:sp>
        <p:nvSpPr>
          <p:cNvPr id="10" name="Footer Placeholder 9"/>
          <p:cNvSpPr>
            <a:spLocks noGrp="1"/>
          </p:cNvSpPr>
          <p:nvPr>
            <p:ph type="ftr" sz="quarter" idx="16"/>
          </p:nvPr>
        </p:nvSpPr>
        <p:spPr/>
        <p:txBody>
          <a:bodyPr rtlCol="0"/>
          <a:lstStyle/>
          <a:p>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B95218A4-6F07-4EC6-A1BD-9CB92FFEDBF8}" type="datetimeFigureOut">
              <a:rPr lang="fa-IR" smtClean="0"/>
              <a:pPr/>
              <a:t>04/14/1441</a:t>
            </a:fld>
            <a:endParaRPr lang="fa-I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fa-I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6A7C1650-4484-4122-A9A1-EBF4351A143A}"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95218A4-6F07-4EC6-A1BD-9CB92FFEDBF8}" type="datetimeFigureOut">
              <a:rPr lang="fa-IR" smtClean="0"/>
              <a:pPr/>
              <a:t>04/14/1441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A7C1650-4484-4122-A9A1-EBF4351A143A}" type="slidenum">
              <a:rPr lang="fa-IR" smtClean="0"/>
              <a:pPr/>
              <a:t>‹#›</a:t>
            </a:fld>
            <a:endParaRPr lang="fa-I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B95218A4-6F07-4EC6-A1BD-9CB92FFEDBF8}" type="datetimeFigureOut">
              <a:rPr lang="fa-IR" smtClean="0"/>
              <a:pPr/>
              <a:t>04/14/1441</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6A7C1650-4484-4122-A9A1-EBF4351A143A}" type="slidenum">
              <a:rPr lang="fa-IR" smtClean="0"/>
              <a:pPr/>
              <a:t>‹#›</a:t>
            </a:fld>
            <a:endParaRPr lang="fa-I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B95218A4-6F07-4EC6-A1BD-9CB92FFEDBF8}" type="datetimeFigureOut">
              <a:rPr lang="fa-IR" smtClean="0"/>
              <a:pPr/>
              <a:t>04/14/1441</a:t>
            </a:fld>
            <a:endParaRPr lang="fa-IR"/>
          </a:p>
        </p:txBody>
      </p:sp>
      <p:sp>
        <p:nvSpPr>
          <p:cNvPr id="7" name="Slide Number Placeholder 6"/>
          <p:cNvSpPr>
            <a:spLocks noGrp="1"/>
          </p:cNvSpPr>
          <p:nvPr>
            <p:ph type="sldNum" sz="quarter" idx="11"/>
          </p:nvPr>
        </p:nvSpPr>
        <p:spPr/>
        <p:txBody>
          <a:bodyPr rtlCol="0"/>
          <a:lstStyle/>
          <a:p>
            <a:fld id="{6A7C1650-4484-4122-A9A1-EBF4351A143A}" type="slidenum">
              <a:rPr lang="fa-IR" smtClean="0"/>
              <a:pPr/>
              <a:t>‹#›</a:t>
            </a:fld>
            <a:endParaRPr lang="fa-IR"/>
          </a:p>
        </p:txBody>
      </p:sp>
      <p:sp>
        <p:nvSpPr>
          <p:cNvPr id="8" name="Footer Placeholder 7"/>
          <p:cNvSpPr>
            <a:spLocks noGrp="1"/>
          </p:cNvSpPr>
          <p:nvPr>
            <p:ph type="ftr" sz="quarter" idx="12"/>
          </p:nvPr>
        </p:nvSpPr>
        <p:spPr/>
        <p:txBody>
          <a:bodyPr rtlCol="0"/>
          <a:lstStyle/>
          <a:p>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5218A4-6F07-4EC6-A1BD-9CB92FFEDBF8}" type="datetimeFigureOut">
              <a:rPr lang="fa-IR" smtClean="0"/>
              <a:pPr/>
              <a:t>04/14/1441</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6A7C1650-4484-4122-A9A1-EBF4351A143A}"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B95218A4-6F07-4EC6-A1BD-9CB92FFEDBF8}" type="datetimeFigureOut">
              <a:rPr lang="fa-IR" smtClean="0"/>
              <a:pPr/>
              <a:t>04/14/1441</a:t>
            </a:fld>
            <a:endParaRPr lang="fa-IR"/>
          </a:p>
        </p:txBody>
      </p:sp>
      <p:sp>
        <p:nvSpPr>
          <p:cNvPr id="22" name="Slide Number Placeholder 21"/>
          <p:cNvSpPr>
            <a:spLocks noGrp="1"/>
          </p:cNvSpPr>
          <p:nvPr>
            <p:ph type="sldNum" sz="quarter" idx="15"/>
          </p:nvPr>
        </p:nvSpPr>
        <p:spPr/>
        <p:txBody>
          <a:bodyPr rtlCol="0"/>
          <a:lstStyle/>
          <a:p>
            <a:fld id="{6A7C1650-4484-4122-A9A1-EBF4351A143A}" type="slidenum">
              <a:rPr lang="fa-IR" smtClean="0"/>
              <a:pPr/>
              <a:t>‹#›</a:t>
            </a:fld>
            <a:endParaRPr lang="fa-IR"/>
          </a:p>
        </p:txBody>
      </p:sp>
      <p:sp>
        <p:nvSpPr>
          <p:cNvPr id="23" name="Footer Placeholder 22"/>
          <p:cNvSpPr>
            <a:spLocks noGrp="1"/>
          </p:cNvSpPr>
          <p:nvPr>
            <p:ph type="ftr" sz="quarter" idx="16"/>
          </p:nvPr>
        </p:nvSpPr>
        <p:spPr/>
        <p:txBody>
          <a:bodyPr rtlCol="0"/>
          <a:lstStyle/>
          <a:p>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B95218A4-6F07-4EC6-A1BD-9CB92FFEDBF8}" type="datetimeFigureOut">
              <a:rPr lang="fa-IR" smtClean="0"/>
              <a:pPr/>
              <a:t>04/14/1441</a:t>
            </a:fld>
            <a:endParaRPr lang="fa-IR"/>
          </a:p>
        </p:txBody>
      </p:sp>
      <p:sp>
        <p:nvSpPr>
          <p:cNvPr id="18" name="Slide Number Placeholder 17"/>
          <p:cNvSpPr>
            <a:spLocks noGrp="1"/>
          </p:cNvSpPr>
          <p:nvPr>
            <p:ph type="sldNum" sz="quarter" idx="11"/>
          </p:nvPr>
        </p:nvSpPr>
        <p:spPr/>
        <p:txBody>
          <a:bodyPr rtlCol="0"/>
          <a:lstStyle/>
          <a:p>
            <a:fld id="{6A7C1650-4484-4122-A9A1-EBF4351A143A}" type="slidenum">
              <a:rPr lang="fa-IR" smtClean="0"/>
              <a:pPr/>
              <a:t>‹#›</a:t>
            </a:fld>
            <a:endParaRPr lang="fa-IR"/>
          </a:p>
        </p:txBody>
      </p:sp>
      <p:sp>
        <p:nvSpPr>
          <p:cNvPr id="21" name="Footer Placeholder 20"/>
          <p:cNvSpPr>
            <a:spLocks noGrp="1"/>
          </p:cNvSpPr>
          <p:nvPr>
            <p:ph type="ftr" sz="quarter" idx="12"/>
          </p:nvPr>
        </p:nvSpPr>
        <p:spPr/>
        <p:txBody>
          <a:bodyPr rtlCol="0"/>
          <a:lstStyle/>
          <a:p>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95218A4-6F07-4EC6-A1BD-9CB92FFEDBF8}" type="datetimeFigureOut">
              <a:rPr lang="fa-IR" smtClean="0"/>
              <a:pPr/>
              <a:t>04/14/1441</a:t>
            </a:fld>
            <a:endParaRPr lang="fa-I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a-I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6A7C1650-4484-4122-A9A1-EBF4351A143A}"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fa-IR" dirty="0"/>
          </a:p>
        </p:txBody>
      </p:sp>
      <p:sp>
        <p:nvSpPr>
          <p:cNvPr id="3" name="Subtitle 2"/>
          <p:cNvSpPr>
            <a:spLocks noGrp="1"/>
          </p:cNvSpPr>
          <p:nvPr>
            <p:ph type="subTitle" idx="1"/>
          </p:nvPr>
        </p:nvSpPr>
        <p:spPr/>
        <p:txBody>
          <a:bodyPr/>
          <a:lstStyle/>
          <a:p>
            <a:endParaRPr lang="fa-IR"/>
          </a:p>
        </p:txBody>
      </p:sp>
      <p:pic>
        <p:nvPicPr>
          <p:cNvPr id="1029" name="Picture 5" descr="D:\pic\mail\f5.jpg"/>
          <p:cNvPicPr>
            <a:picLocks noChangeAspect="1" noChangeArrowheads="1"/>
          </p:cNvPicPr>
          <p:nvPr/>
        </p:nvPicPr>
        <p:blipFill>
          <a:blip r:embed="rId2"/>
          <a:srcRect/>
          <a:stretch>
            <a:fillRect/>
          </a:stretch>
        </p:blipFill>
        <p:spPr bwMode="auto">
          <a:xfrm>
            <a:off x="1857355" y="428604"/>
            <a:ext cx="7072363" cy="6000792"/>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81000"/>
            <a:ext cx="7696200" cy="6629400"/>
          </a:xfrm>
        </p:spPr>
        <p:txBody>
          <a:bodyPr>
            <a:noAutofit/>
          </a:bodyPr>
          <a:lstStyle/>
          <a:p>
            <a:pPr>
              <a:buNone/>
            </a:pPr>
            <a:endParaRPr lang="fa-IR" dirty="0" smtClean="0"/>
          </a:p>
          <a:p>
            <a:pPr>
              <a:buNone/>
            </a:pPr>
            <a:endParaRPr lang="fa-IR" dirty="0"/>
          </a:p>
          <a:p>
            <a:pPr>
              <a:buNone/>
            </a:pPr>
            <a:endParaRPr lang="en-US" dirty="0"/>
          </a:p>
          <a:p>
            <a:pPr>
              <a:buNone/>
            </a:pPr>
            <a:r>
              <a:rPr lang="fa-IR" dirty="0" smtClean="0"/>
              <a:t>لازم </a:t>
            </a:r>
            <a:r>
              <a:rPr lang="fa-IR" dirty="0" smtClean="0"/>
              <a:t>به ذکراست رعایت حفاظت فردی پوشیدن پیشبند ودستکش و چکمه </a:t>
            </a:r>
            <a:r>
              <a:rPr lang="en-US" dirty="0" smtClean="0"/>
              <a:t>,</a:t>
            </a:r>
            <a:r>
              <a:rPr lang="fa-IR" dirty="0" smtClean="0"/>
              <a:t>ماسک رعایت شود</a:t>
            </a:r>
          </a:p>
          <a:p>
            <a:pPr>
              <a:buNone/>
            </a:pPr>
            <a:endParaRPr lang="fa-IR" dirty="0" smtClean="0"/>
          </a:p>
          <a:p>
            <a:pPr>
              <a:buNone/>
            </a:pPr>
            <a:r>
              <a:rPr lang="fa-IR" dirty="0" smtClean="0"/>
              <a:t>   اتاق </a:t>
            </a:r>
            <a:r>
              <a:rPr lang="fa-IR" dirty="0"/>
              <a:t>هاي ايزوله بايد جداگانه نظافت و ضد عفوني شوند و محلول هاي استفاده شده در اتاق هاي ايزوله نبايد براي قسمت </a:t>
            </a:r>
            <a:r>
              <a:rPr lang="fa-IR" dirty="0" smtClean="0"/>
              <a:t>هاي ديگر بخش استفاده شود</a:t>
            </a:r>
            <a:endParaRPr lang="fa-IR" dirty="0"/>
          </a:p>
          <a:p>
            <a:pPr>
              <a:buNone/>
            </a:pPr>
            <a:endParaRPr lang="fa-IR"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071546"/>
            <a:ext cx="7758138" cy="5402406"/>
          </a:xfrm>
        </p:spPr>
        <p:txBody>
          <a:bodyPr>
            <a:normAutofit fontScale="92500"/>
          </a:bodyPr>
          <a:lstStyle/>
          <a:p>
            <a:r>
              <a:rPr lang="fa-IR" dirty="0" smtClean="0"/>
              <a:t>بعد از اتمام نظافت روزانه و يا ضد عفوني حتماً تي شوها و تي ها شسته شده و در مكان مناسبي براي خشك شدن نگهداري شوند.</a:t>
            </a:r>
          </a:p>
          <a:p>
            <a:endParaRPr lang="fa-IR" dirty="0" smtClean="0"/>
          </a:p>
          <a:p>
            <a:r>
              <a:rPr lang="fa-IR" dirty="0" smtClean="0"/>
              <a:t> تي هاي آلوده به خون يا مخاط را به هيچ عنوان داخل تي شو فرو نبريد. در اين مواقع تي راداخل تي شوي ثابت گذاشته ابتدا با آب و سپس با مواد ضد عفوني كننده مانند آب ژاول، وايتكس پركلرين و يا مواد ضدعفوني كننده ديگر تميز كرده و بعد از آب گيري كف را با آن تميز يا ضد عفوني كنيد.</a:t>
            </a:r>
          </a:p>
          <a:p>
            <a:endParaRPr lang="fa-IR" dirty="0" smtClean="0"/>
          </a:p>
          <a:p>
            <a:r>
              <a:rPr lang="fa-IR" dirty="0" smtClean="0"/>
              <a:t>بعد از اتمام نظافت يا ضد عفوني هر قسمت يكبار تي را با محلول مواد شوينده يا ضد عفوني كننده آغشته نموده با اين كارهميشه گوشه هاي ديوار تميز خواهد بود.</a:t>
            </a:r>
          </a:p>
          <a:p>
            <a:endParaRPr lang="fa-IR" dirty="0" smtClean="0"/>
          </a:p>
          <a:p>
            <a:r>
              <a:rPr lang="fa-IR" dirty="0" smtClean="0"/>
              <a:t>حتي الامكان از تماس تي با وسايل داخل اتاق خودداري كنيد. براي اين كار ابتدا وسايل قابل حمل يا چرخدار خود را به يكسمت اتاق برده ، كف را تميز يا ضد عفوني كرده و آنها را در جاي خود قرار دهيد.</a:t>
            </a:r>
          </a:p>
          <a:p>
            <a:endParaRPr lang="fa-I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lnSpc>
                <a:spcPct val="115000"/>
              </a:lnSpc>
              <a:spcBef>
                <a:spcPts val="0"/>
              </a:spcBef>
              <a:spcAft>
                <a:spcPts val="1000"/>
              </a:spcAft>
            </a:pPr>
            <a:r>
              <a:rPr lang="fa-IR" sz="3200" b="1" dirty="0">
                <a:solidFill>
                  <a:schemeClr val="tx1"/>
                </a:solidFill>
                <a:latin typeface="Calibri"/>
                <a:ea typeface="Calibri"/>
                <a:cs typeface="Arial"/>
              </a:rPr>
              <a:t>ساير </a:t>
            </a:r>
            <a:r>
              <a:rPr lang="fa-IR" sz="3200" b="1" dirty="0" smtClean="0">
                <a:solidFill>
                  <a:schemeClr val="tx1"/>
                </a:solidFill>
                <a:latin typeface="Calibri"/>
                <a:ea typeface="Calibri"/>
                <a:cs typeface="Arial"/>
              </a:rPr>
              <a:t>سطوح : </a:t>
            </a:r>
            <a:r>
              <a:rPr lang="en-US" sz="2000" dirty="0">
                <a:latin typeface="Calibri"/>
                <a:ea typeface="Calibri"/>
                <a:cs typeface="Arial"/>
              </a:rPr>
              <a:t/>
            </a:r>
            <a:br>
              <a:rPr lang="en-US" sz="2000" dirty="0">
                <a:latin typeface="Calibri"/>
                <a:ea typeface="Calibri"/>
                <a:cs typeface="Arial"/>
              </a:rPr>
            </a:br>
            <a:endParaRPr lang="en-US" dirty="0"/>
          </a:p>
        </p:txBody>
      </p:sp>
      <p:sp>
        <p:nvSpPr>
          <p:cNvPr id="3" name="Content Placeholder 2"/>
          <p:cNvSpPr>
            <a:spLocks noGrp="1"/>
          </p:cNvSpPr>
          <p:nvPr>
            <p:ph sz="quarter" idx="1"/>
          </p:nvPr>
        </p:nvSpPr>
        <p:spPr/>
        <p:txBody>
          <a:bodyPr/>
          <a:lstStyle/>
          <a:p>
            <a:pPr marL="0">
              <a:lnSpc>
                <a:spcPct val="115000"/>
              </a:lnSpc>
              <a:spcBef>
                <a:spcPts val="0"/>
              </a:spcBef>
              <a:spcAft>
                <a:spcPts val="1000"/>
              </a:spcAft>
            </a:pPr>
            <a:r>
              <a:rPr lang="fa-IR" dirty="0">
                <a:latin typeface="Calibri"/>
                <a:ea typeface="Calibri"/>
                <a:cs typeface="Arial"/>
              </a:rPr>
              <a:t>روي كمدها بايد روزانه با يك محلول دترجنت تازه تهيه شده و دستمال يك بار مصرف پا ك شود</a:t>
            </a:r>
            <a:r>
              <a:rPr lang="en-US" dirty="0">
                <a:latin typeface="Calibri"/>
                <a:ea typeface="Calibri"/>
                <a:cs typeface="Arial"/>
              </a:rPr>
              <a:t> . </a:t>
            </a:r>
            <a:r>
              <a:rPr lang="fa-IR" dirty="0">
                <a:latin typeface="Calibri"/>
                <a:ea typeface="Calibri"/>
                <a:cs typeface="Arial"/>
              </a:rPr>
              <a:t>در صورت لزوم بايستي ساير اثاثيه نيز به همين روش پاك شوند</a:t>
            </a:r>
            <a:r>
              <a:rPr lang="en-US" dirty="0">
                <a:latin typeface="Calibri"/>
                <a:ea typeface="Calibri"/>
                <a:cs typeface="Arial"/>
              </a:rPr>
              <a:t> . </a:t>
            </a:r>
            <a:r>
              <a:rPr lang="fa-IR" dirty="0">
                <a:latin typeface="Calibri"/>
                <a:ea typeface="Calibri"/>
                <a:cs typeface="Arial"/>
              </a:rPr>
              <a:t>قفسه ها و طاقچه ها بايد به طور مرتب بادستمال مرطوب گردگیری واگرگردوخاک روی ان تجمع می یابد  مدت زمان نظافت نزدیکتر شود</a:t>
            </a:r>
            <a:r>
              <a:rPr lang="en-US" dirty="0" smtClean="0">
                <a:latin typeface="Calibri"/>
                <a:ea typeface="Calibri"/>
                <a:cs typeface="Arial"/>
              </a:rPr>
              <a:t>.</a:t>
            </a:r>
            <a:endParaRPr lang="fa-IR" dirty="0" smtClean="0">
              <a:latin typeface="Calibri"/>
              <a:ea typeface="Calibri"/>
              <a:cs typeface="Arial"/>
            </a:endParaRPr>
          </a:p>
          <a:p>
            <a:pPr marL="0">
              <a:lnSpc>
                <a:spcPct val="115000"/>
              </a:lnSpc>
              <a:spcBef>
                <a:spcPts val="0"/>
              </a:spcBef>
              <a:spcAft>
                <a:spcPts val="1000"/>
              </a:spcAft>
            </a:pPr>
            <a:endParaRPr lang="en-US" sz="1600" dirty="0">
              <a:latin typeface="Calibri"/>
              <a:ea typeface="Calibri"/>
              <a:cs typeface="Arial"/>
            </a:endParaRPr>
          </a:p>
          <a:p>
            <a:pPr marL="0">
              <a:lnSpc>
                <a:spcPct val="115000"/>
              </a:lnSpc>
              <a:spcBef>
                <a:spcPts val="0"/>
              </a:spcBef>
              <a:spcAft>
                <a:spcPts val="1000"/>
              </a:spcAft>
              <a:buFont typeface="Wingdings" pitchFamily="2" charset="2"/>
              <a:buChar char="Ø"/>
            </a:pPr>
            <a:r>
              <a:rPr lang="fa-IR" b="1" dirty="0">
                <a:latin typeface="Calibri"/>
                <a:ea typeface="Calibri"/>
                <a:cs typeface="Arial"/>
              </a:rPr>
              <a:t>توجه</a:t>
            </a:r>
            <a:r>
              <a:rPr lang="en-US" b="1" dirty="0">
                <a:latin typeface="Calibri"/>
                <a:ea typeface="Calibri"/>
                <a:cs typeface="Arial"/>
              </a:rPr>
              <a:t>: </a:t>
            </a:r>
            <a:r>
              <a:rPr lang="fa-IR" dirty="0">
                <a:latin typeface="Calibri"/>
                <a:ea typeface="Calibri"/>
                <a:cs typeface="Arial"/>
              </a:rPr>
              <a:t>نيازي به گندزدايي اين سطوح نمي باشد مگر اينكه با مايعات عفوني بدن و ساير مواد بالقوه عفوني آلوده شده باشند</a:t>
            </a:r>
            <a:r>
              <a:rPr lang="en-US" dirty="0">
                <a:latin typeface="Calibri"/>
                <a:ea typeface="Calibri"/>
                <a:cs typeface="Arial"/>
              </a:rPr>
              <a:t>.</a:t>
            </a:r>
            <a:endParaRPr lang="en-US" sz="1600" dirty="0">
              <a:effectLst/>
              <a:latin typeface="Calibri"/>
              <a:ea typeface="Calibri"/>
              <a:cs typeface="Arial"/>
            </a:endParaRPr>
          </a:p>
        </p:txBody>
      </p:sp>
    </p:spTree>
    <p:extLst>
      <p:ext uri="{BB962C8B-B14F-4D97-AF65-F5344CB8AC3E}">
        <p14:creationId xmlns:p14="http://schemas.microsoft.com/office/powerpoint/2010/main" val="34505469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14290"/>
            <a:ext cx="7467600" cy="1143000"/>
          </a:xfrm>
        </p:spPr>
        <p:txBody>
          <a:bodyPr>
            <a:normAutofit/>
          </a:bodyPr>
          <a:lstStyle/>
          <a:p>
            <a:pPr algn="r"/>
            <a:r>
              <a:rPr lang="fa-IR" sz="3200" b="1" dirty="0">
                <a:solidFill>
                  <a:schemeClr val="tx1"/>
                </a:solidFill>
                <a:latin typeface="Calibri"/>
                <a:ea typeface="Calibri"/>
                <a:cs typeface="Arial"/>
              </a:rPr>
              <a:t>سينکها</a:t>
            </a:r>
            <a:r>
              <a:rPr lang="fa-IR" sz="3200" b="1" dirty="0">
                <a:solidFill>
                  <a:schemeClr val="tx1"/>
                </a:solidFill>
                <a:ea typeface="Calibri"/>
                <a:cs typeface="Calibri"/>
              </a:rPr>
              <a:t> </a:t>
            </a:r>
            <a:r>
              <a:rPr lang="fa-IR" sz="3200" b="1" dirty="0">
                <a:solidFill>
                  <a:schemeClr val="tx1"/>
                </a:solidFill>
                <a:latin typeface="Calibri"/>
                <a:ea typeface="Calibri"/>
                <a:cs typeface="Arial"/>
              </a:rPr>
              <a:t>و</a:t>
            </a:r>
            <a:r>
              <a:rPr lang="fa-IR" sz="3200" b="1" dirty="0">
                <a:solidFill>
                  <a:schemeClr val="tx1"/>
                </a:solidFill>
                <a:ea typeface="Calibri"/>
                <a:cs typeface="Calibri"/>
              </a:rPr>
              <a:t> </a:t>
            </a:r>
            <a:r>
              <a:rPr lang="fa-IR" sz="3200" b="1" dirty="0">
                <a:solidFill>
                  <a:schemeClr val="tx1"/>
                </a:solidFill>
                <a:latin typeface="Calibri"/>
                <a:ea typeface="Calibri"/>
                <a:cs typeface="Arial"/>
              </a:rPr>
              <a:t>محل</a:t>
            </a:r>
            <a:r>
              <a:rPr lang="fa-IR" sz="3200" b="1" dirty="0">
                <a:solidFill>
                  <a:schemeClr val="tx1"/>
                </a:solidFill>
                <a:ea typeface="Calibri"/>
                <a:cs typeface="Calibri"/>
              </a:rPr>
              <a:t> </a:t>
            </a:r>
            <a:r>
              <a:rPr lang="fa-IR" sz="3200" b="1" dirty="0">
                <a:solidFill>
                  <a:schemeClr val="tx1"/>
                </a:solidFill>
                <a:latin typeface="Calibri"/>
                <a:ea typeface="Calibri"/>
                <a:cs typeface="Arial"/>
              </a:rPr>
              <a:t>شستن</a:t>
            </a:r>
            <a:r>
              <a:rPr lang="fa-IR" sz="3200" b="1" dirty="0">
                <a:solidFill>
                  <a:schemeClr val="tx1"/>
                </a:solidFill>
                <a:ea typeface="Calibri"/>
                <a:cs typeface="Calibri"/>
              </a:rPr>
              <a:t> </a:t>
            </a:r>
            <a:r>
              <a:rPr lang="fa-IR" sz="3200" b="1" dirty="0">
                <a:solidFill>
                  <a:schemeClr val="tx1"/>
                </a:solidFill>
                <a:latin typeface="Calibri"/>
                <a:ea typeface="Calibri"/>
                <a:cs typeface="Arial"/>
              </a:rPr>
              <a:t>دست</a:t>
            </a:r>
            <a:r>
              <a:rPr lang="fa-IR" sz="3200" b="1" dirty="0">
                <a:solidFill>
                  <a:schemeClr val="tx1"/>
                </a:solidFill>
                <a:ea typeface="Calibri"/>
                <a:cs typeface="Calibri"/>
              </a:rPr>
              <a:t> </a:t>
            </a:r>
            <a:r>
              <a:rPr lang="fa-IR" sz="3200" b="1" dirty="0">
                <a:solidFill>
                  <a:schemeClr val="tx1"/>
                </a:solidFill>
                <a:latin typeface="Calibri"/>
                <a:ea typeface="Calibri"/>
                <a:cs typeface="Arial"/>
              </a:rPr>
              <a:t>ها </a:t>
            </a:r>
            <a:r>
              <a:rPr lang="fa-IR" sz="3200" b="1" dirty="0" smtClean="0">
                <a:solidFill>
                  <a:schemeClr val="tx1"/>
                </a:solidFill>
                <a:latin typeface="Calibri"/>
                <a:ea typeface="Calibri"/>
                <a:cs typeface="Arial"/>
              </a:rPr>
              <a:t>:</a:t>
            </a:r>
            <a:endParaRPr lang="en-US" dirty="0">
              <a:solidFill>
                <a:schemeClr val="tx1"/>
              </a:solidFill>
            </a:endParaRPr>
          </a:p>
        </p:txBody>
      </p:sp>
      <p:sp>
        <p:nvSpPr>
          <p:cNvPr id="3" name="Content Placeholder 2"/>
          <p:cNvSpPr>
            <a:spLocks noGrp="1"/>
          </p:cNvSpPr>
          <p:nvPr>
            <p:ph sz="quarter" idx="1"/>
          </p:nvPr>
        </p:nvSpPr>
        <p:spPr/>
        <p:txBody>
          <a:bodyPr>
            <a:normAutofit/>
          </a:bodyPr>
          <a:lstStyle/>
          <a:p>
            <a:pPr marL="0">
              <a:lnSpc>
                <a:spcPct val="115000"/>
              </a:lnSpc>
              <a:spcBef>
                <a:spcPts val="0"/>
              </a:spcBef>
              <a:spcAft>
                <a:spcPts val="1000"/>
              </a:spcAft>
            </a:pPr>
            <a:r>
              <a:rPr lang="fa-IR" dirty="0">
                <a:latin typeface="Calibri"/>
                <a:ea typeface="Calibri"/>
                <a:cs typeface="Arial"/>
              </a:rPr>
              <a:t>محل شستشوي دستها بايستي حداقل بصورت روزانه توسط پرسنل خدمات تميز گردد</a:t>
            </a:r>
            <a:r>
              <a:rPr lang="en-US" dirty="0">
                <a:latin typeface="Calibri"/>
                <a:ea typeface="Calibri"/>
                <a:cs typeface="Arial"/>
              </a:rPr>
              <a:t>. </a:t>
            </a:r>
            <a:r>
              <a:rPr lang="fa-IR" dirty="0">
                <a:latin typeface="Calibri"/>
                <a:ea typeface="Calibri"/>
                <a:cs typeface="Arial"/>
              </a:rPr>
              <a:t>استفاده از مواد دترجنت براي نظافت روتين كافيست ضمناًدر هنگام شستشو كليه شير آلات و اتصالات نيز بايستي شستشو شود( طبق بررسي هاي انجام شده محل خروج آب از شير بيشترين آلودگي را نسبت به سودومونا داشته</a:t>
            </a:r>
            <a:r>
              <a:rPr lang="fa-IR" dirty="0" smtClean="0">
                <a:latin typeface="Calibri"/>
                <a:ea typeface="Calibri"/>
                <a:cs typeface="Arial"/>
              </a:rPr>
              <a:t>)</a:t>
            </a:r>
          </a:p>
          <a:p>
            <a:pPr marL="0">
              <a:lnSpc>
                <a:spcPct val="115000"/>
              </a:lnSpc>
              <a:spcBef>
                <a:spcPts val="0"/>
              </a:spcBef>
              <a:spcAft>
                <a:spcPts val="1000"/>
              </a:spcAft>
            </a:pPr>
            <a:endParaRPr lang="en-US" sz="1600" dirty="0">
              <a:latin typeface="Calibri"/>
              <a:ea typeface="Calibri"/>
              <a:cs typeface="Arial"/>
            </a:endParaRPr>
          </a:p>
          <a:p>
            <a:pPr marL="0">
              <a:lnSpc>
                <a:spcPct val="115000"/>
              </a:lnSpc>
              <a:spcBef>
                <a:spcPts val="0"/>
              </a:spcBef>
              <a:spcAft>
                <a:spcPts val="1000"/>
              </a:spcAft>
            </a:pPr>
            <a:r>
              <a:rPr lang="fa-IR" dirty="0">
                <a:latin typeface="Calibri"/>
                <a:ea typeface="Calibri"/>
                <a:cs typeface="Arial"/>
              </a:rPr>
              <a:t>در مواردي كه بيمار عفوني يا مبتلا به ارگانيسم هاي مقاوم و يا ارگانيسم هاي مشكل زا باشد، بايستي از ماده ضدعفوني كننده استفاده شود ، ماده ضد عفوني مناسب همان هيپوكلريت سديم</a:t>
            </a:r>
            <a:r>
              <a:rPr lang="en-US" dirty="0">
                <a:latin typeface="Calibri"/>
                <a:ea typeface="Calibri"/>
                <a:cs typeface="Arial"/>
              </a:rPr>
              <a:t> 5/. % </a:t>
            </a:r>
            <a:r>
              <a:rPr lang="fa-IR" dirty="0">
                <a:latin typeface="Calibri"/>
                <a:ea typeface="Calibri"/>
                <a:cs typeface="Arial"/>
              </a:rPr>
              <a:t>مي باشد</a:t>
            </a:r>
            <a:r>
              <a:rPr lang="en-US" dirty="0" smtClean="0">
                <a:latin typeface="Calibri"/>
                <a:ea typeface="Calibri"/>
                <a:cs typeface="Arial"/>
              </a:rPr>
              <a:t>.</a:t>
            </a:r>
            <a:endParaRPr lang="fa-IR" dirty="0" smtClean="0">
              <a:latin typeface="Calibri"/>
              <a:ea typeface="Calibri"/>
              <a:cs typeface="Arial"/>
            </a:endParaRPr>
          </a:p>
          <a:p>
            <a:pPr marL="0">
              <a:lnSpc>
                <a:spcPct val="115000"/>
              </a:lnSpc>
              <a:spcBef>
                <a:spcPts val="0"/>
              </a:spcBef>
              <a:spcAft>
                <a:spcPts val="1000"/>
              </a:spcAft>
            </a:pPr>
            <a:endParaRPr lang="en-US" sz="1600" dirty="0">
              <a:latin typeface="Calibri"/>
              <a:ea typeface="Calibri"/>
              <a:cs typeface="Arial"/>
            </a:endParaRPr>
          </a:p>
          <a:p>
            <a:pPr marL="0" indent="0">
              <a:buNone/>
            </a:pPr>
            <a:endParaRPr lang="en-US" dirty="0"/>
          </a:p>
        </p:txBody>
      </p:sp>
    </p:spTree>
    <p:extLst>
      <p:ext uri="{BB962C8B-B14F-4D97-AF65-F5344CB8AC3E}">
        <p14:creationId xmlns:p14="http://schemas.microsoft.com/office/powerpoint/2010/main" val="36219772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lnSpc>
                <a:spcPct val="115000"/>
              </a:lnSpc>
              <a:spcBef>
                <a:spcPts val="0"/>
              </a:spcBef>
              <a:spcAft>
                <a:spcPts val="1000"/>
              </a:spcAft>
            </a:pPr>
            <a:r>
              <a:rPr lang="fa-IR" sz="3200" b="1" dirty="0" smtClean="0">
                <a:solidFill>
                  <a:schemeClr val="tx1"/>
                </a:solidFill>
                <a:latin typeface="Calibri"/>
                <a:ea typeface="Calibri"/>
                <a:cs typeface="Arial"/>
              </a:rPr>
              <a:t>حمام  :</a:t>
            </a:r>
            <a:r>
              <a:rPr lang="en-US" sz="2000" dirty="0">
                <a:latin typeface="Calibri"/>
                <a:ea typeface="Calibri"/>
                <a:cs typeface="Arial"/>
              </a:rPr>
              <a:t/>
            </a:r>
            <a:br>
              <a:rPr lang="en-US" sz="2000" dirty="0">
                <a:latin typeface="Calibri"/>
                <a:ea typeface="Calibri"/>
                <a:cs typeface="Arial"/>
              </a:rPr>
            </a:br>
            <a:endParaRPr lang="en-US" dirty="0"/>
          </a:p>
        </p:txBody>
      </p:sp>
      <p:sp>
        <p:nvSpPr>
          <p:cNvPr id="3" name="Content Placeholder 2"/>
          <p:cNvSpPr>
            <a:spLocks noGrp="1"/>
          </p:cNvSpPr>
          <p:nvPr>
            <p:ph sz="quarter" idx="1"/>
          </p:nvPr>
        </p:nvSpPr>
        <p:spPr>
          <a:xfrm>
            <a:off x="381000" y="857232"/>
            <a:ext cx="8120090" cy="5616720"/>
          </a:xfrm>
        </p:spPr>
        <p:txBody>
          <a:bodyPr>
            <a:normAutofit fontScale="92500" lnSpcReduction="10000"/>
          </a:bodyPr>
          <a:lstStyle/>
          <a:p>
            <a:pPr marL="0">
              <a:lnSpc>
                <a:spcPct val="115000"/>
              </a:lnSpc>
              <a:spcBef>
                <a:spcPts val="0"/>
              </a:spcBef>
              <a:spcAft>
                <a:spcPts val="1000"/>
              </a:spcAft>
            </a:pPr>
            <a:r>
              <a:rPr lang="fa-IR" dirty="0">
                <a:latin typeface="Calibri"/>
                <a:ea typeface="Calibri"/>
                <a:cs typeface="Arial"/>
              </a:rPr>
              <a:t>از حمام جهت مقاصد بهداشتي </a:t>
            </a:r>
            <a:r>
              <a:rPr lang="en-US" dirty="0">
                <a:latin typeface="Calibri"/>
                <a:ea typeface="Calibri"/>
                <a:cs typeface="Arial"/>
              </a:rPr>
              <a:t>) </a:t>
            </a:r>
            <a:r>
              <a:rPr lang="fa-IR" dirty="0">
                <a:latin typeface="Calibri"/>
                <a:ea typeface="Calibri"/>
                <a:cs typeface="Arial"/>
              </a:rPr>
              <a:t>بيماران ،پرسنل </a:t>
            </a:r>
            <a:r>
              <a:rPr lang="en-US" dirty="0">
                <a:latin typeface="Calibri"/>
                <a:ea typeface="Calibri"/>
                <a:cs typeface="Arial"/>
              </a:rPr>
              <a:t>(</a:t>
            </a:r>
            <a:r>
              <a:rPr lang="fa-IR" dirty="0">
                <a:latin typeface="Calibri"/>
                <a:ea typeface="Calibri"/>
                <a:cs typeface="Arial"/>
              </a:rPr>
              <a:t>يا مقاصد خاص شتستشو </a:t>
            </a:r>
            <a:r>
              <a:rPr lang="en-US" dirty="0">
                <a:latin typeface="Calibri"/>
                <a:ea typeface="Calibri"/>
                <a:cs typeface="Arial"/>
              </a:rPr>
              <a:t>) </a:t>
            </a:r>
            <a:r>
              <a:rPr lang="fa-IR" dirty="0">
                <a:latin typeface="Calibri"/>
                <a:ea typeface="Calibri"/>
                <a:cs typeface="Arial"/>
              </a:rPr>
              <a:t>مثل</a:t>
            </a:r>
            <a:r>
              <a:rPr lang="en-US" dirty="0">
                <a:latin typeface="Calibri"/>
                <a:ea typeface="Calibri"/>
                <a:cs typeface="Arial"/>
              </a:rPr>
              <a:t> : </a:t>
            </a:r>
            <a:r>
              <a:rPr lang="fa-IR" dirty="0">
                <a:latin typeface="Calibri"/>
                <a:ea typeface="Calibri"/>
                <a:cs typeface="Arial"/>
              </a:rPr>
              <a:t>سوختگيها، بيماريهاي پوست، بازتواني و فيزيوتراپي در استخرهاي شنا وسنگ شكن) استفاده ميگردد</a:t>
            </a:r>
            <a:r>
              <a:rPr lang="en-US" dirty="0">
                <a:latin typeface="Calibri"/>
                <a:ea typeface="Calibri"/>
                <a:cs typeface="Arial"/>
              </a:rPr>
              <a:t>.</a:t>
            </a:r>
            <a:endParaRPr lang="en-US" sz="1600" dirty="0">
              <a:latin typeface="Calibri"/>
              <a:ea typeface="Calibri"/>
              <a:cs typeface="Arial"/>
            </a:endParaRPr>
          </a:p>
          <a:p>
            <a:pPr marL="0">
              <a:lnSpc>
                <a:spcPct val="115000"/>
              </a:lnSpc>
              <a:spcBef>
                <a:spcPts val="0"/>
              </a:spcBef>
              <a:spcAft>
                <a:spcPts val="1000"/>
              </a:spcAft>
            </a:pPr>
            <a:r>
              <a:rPr lang="fa-IR" dirty="0">
                <a:latin typeface="Calibri"/>
                <a:ea typeface="Calibri"/>
                <a:cs typeface="Arial"/>
              </a:rPr>
              <a:t>عامل</a:t>
            </a:r>
            <a:r>
              <a:rPr lang="fa-IR" dirty="0">
                <a:ea typeface="Calibri"/>
                <a:cs typeface="Calibri"/>
              </a:rPr>
              <a:t> </a:t>
            </a:r>
            <a:r>
              <a:rPr lang="fa-IR" dirty="0">
                <a:latin typeface="Calibri"/>
                <a:ea typeface="Calibri"/>
                <a:cs typeface="Arial"/>
              </a:rPr>
              <a:t>اصلي</a:t>
            </a:r>
            <a:r>
              <a:rPr lang="fa-IR" dirty="0">
                <a:ea typeface="Calibri"/>
                <a:cs typeface="Calibri"/>
              </a:rPr>
              <a:t> </a:t>
            </a:r>
            <a:r>
              <a:rPr lang="fa-IR" dirty="0">
                <a:latin typeface="Calibri"/>
                <a:ea typeface="Calibri"/>
                <a:cs typeface="Arial"/>
              </a:rPr>
              <a:t>عفونت</a:t>
            </a:r>
            <a:r>
              <a:rPr lang="fa-IR" dirty="0">
                <a:ea typeface="Calibri"/>
                <a:cs typeface="Calibri"/>
              </a:rPr>
              <a:t> </a:t>
            </a:r>
            <a:r>
              <a:rPr lang="fa-IR" dirty="0">
                <a:latin typeface="Calibri"/>
                <a:ea typeface="Calibri"/>
                <a:cs typeface="Arial"/>
              </a:rPr>
              <a:t>در</a:t>
            </a:r>
            <a:r>
              <a:rPr lang="fa-IR" dirty="0">
                <a:ea typeface="Calibri"/>
                <a:cs typeface="Calibri"/>
              </a:rPr>
              <a:t> </a:t>
            </a:r>
            <a:r>
              <a:rPr lang="fa-IR" dirty="0">
                <a:latin typeface="Calibri"/>
                <a:ea typeface="Calibri"/>
                <a:cs typeface="Arial"/>
              </a:rPr>
              <a:t>حمام</a:t>
            </a:r>
            <a:r>
              <a:rPr lang="fa-IR" dirty="0">
                <a:ea typeface="Calibri"/>
                <a:cs typeface="Calibri"/>
              </a:rPr>
              <a:t> </a:t>
            </a:r>
            <a:r>
              <a:rPr lang="fa-IR" dirty="0">
                <a:latin typeface="Calibri"/>
                <a:ea typeface="Calibri"/>
                <a:cs typeface="Arial"/>
              </a:rPr>
              <a:t>ها</a:t>
            </a:r>
            <a:r>
              <a:rPr lang="fa-IR" dirty="0">
                <a:ea typeface="Calibri"/>
                <a:cs typeface="Calibri"/>
              </a:rPr>
              <a:t> </a:t>
            </a:r>
            <a:r>
              <a:rPr lang="fa-IR" dirty="0">
                <a:latin typeface="Calibri"/>
                <a:ea typeface="Calibri"/>
                <a:cs typeface="Arial"/>
              </a:rPr>
              <a:t>،</a:t>
            </a:r>
            <a:r>
              <a:rPr lang="fa-IR" dirty="0">
                <a:ea typeface="Calibri"/>
                <a:cs typeface="Calibri"/>
              </a:rPr>
              <a:t> </a:t>
            </a:r>
            <a:r>
              <a:rPr lang="fa-IR" dirty="0">
                <a:latin typeface="Calibri"/>
                <a:ea typeface="Calibri"/>
                <a:cs typeface="Arial"/>
              </a:rPr>
              <a:t>پسودوموناس</a:t>
            </a:r>
            <a:r>
              <a:rPr lang="fa-IR" dirty="0">
                <a:ea typeface="Calibri"/>
                <a:cs typeface="Calibri"/>
              </a:rPr>
              <a:t> </a:t>
            </a:r>
            <a:r>
              <a:rPr lang="fa-IR" dirty="0" smtClean="0">
                <a:latin typeface="Calibri"/>
                <a:ea typeface="Calibri"/>
                <a:cs typeface="Arial"/>
              </a:rPr>
              <a:t>آئروجينوزاو</a:t>
            </a:r>
            <a:r>
              <a:rPr lang="fa-IR" dirty="0" smtClean="0">
                <a:ea typeface="Calibri"/>
                <a:cs typeface="Calibri"/>
              </a:rPr>
              <a:t> </a:t>
            </a:r>
            <a:r>
              <a:rPr lang="fa-IR" dirty="0">
                <a:latin typeface="Calibri"/>
                <a:ea typeface="Calibri"/>
                <a:cs typeface="Arial"/>
              </a:rPr>
              <a:t>پاتوژنها</a:t>
            </a:r>
            <a:r>
              <a:rPr lang="fa-IR" dirty="0">
                <a:ea typeface="Calibri"/>
                <a:cs typeface="Calibri"/>
              </a:rPr>
              <a:t> </a:t>
            </a:r>
            <a:r>
              <a:rPr lang="en-US" dirty="0" smtClean="0">
                <a:latin typeface="Calibri"/>
                <a:ea typeface="Calibri"/>
                <a:cs typeface="Arial"/>
              </a:rPr>
              <a:t>)</a:t>
            </a:r>
            <a:r>
              <a:rPr lang="fa-IR" dirty="0" smtClean="0">
                <a:latin typeface="Calibri"/>
                <a:ea typeface="Calibri"/>
                <a:cs typeface="Arial"/>
              </a:rPr>
              <a:t>لژيونلاو   </a:t>
            </a:r>
            <a:r>
              <a:rPr lang="fa-IR" dirty="0">
                <a:latin typeface="Calibri"/>
                <a:ea typeface="Calibri"/>
                <a:cs typeface="Arial"/>
              </a:rPr>
              <a:t>عفونتهاي</a:t>
            </a:r>
            <a:r>
              <a:rPr lang="fa-IR" dirty="0">
                <a:ea typeface="Calibri"/>
                <a:cs typeface="Calibri"/>
              </a:rPr>
              <a:t> </a:t>
            </a:r>
            <a:r>
              <a:rPr lang="fa-IR" dirty="0">
                <a:latin typeface="Calibri"/>
                <a:ea typeface="Calibri"/>
                <a:cs typeface="Arial"/>
              </a:rPr>
              <a:t>انگلي</a:t>
            </a:r>
            <a:r>
              <a:rPr lang="fa-IR" dirty="0">
                <a:ea typeface="Calibri"/>
                <a:cs typeface="Calibri"/>
              </a:rPr>
              <a:t> </a:t>
            </a:r>
            <a:r>
              <a:rPr lang="fa-IR" dirty="0" smtClean="0">
                <a:latin typeface="Calibri"/>
                <a:ea typeface="Calibri"/>
                <a:cs typeface="Arial"/>
              </a:rPr>
              <a:t> </a:t>
            </a:r>
            <a:r>
              <a:rPr lang="fa-IR" dirty="0">
                <a:latin typeface="Calibri"/>
                <a:ea typeface="Calibri"/>
                <a:cs typeface="Arial"/>
              </a:rPr>
              <a:t>عفونتهاي</a:t>
            </a:r>
            <a:r>
              <a:rPr lang="fa-IR" dirty="0">
                <a:ea typeface="Calibri"/>
                <a:cs typeface="Calibri"/>
              </a:rPr>
              <a:t> </a:t>
            </a:r>
            <a:r>
              <a:rPr lang="fa-IR" dirty="0" smtClean="0">
                <a:latin typeface="Calibri"/>
                <a:ea typeface="Calibri"/>
                <a:cs typeface="Arial"/>
              </a:rPr>
              <a:t>قارچي</a:t>
            </a:r>
            <a:r>
              <a:rPr lang="fa-IR" dirty="0">
                <a:ea typeface="Calibri"/>
                <a:cs typeface="Arial"/>
              </a:rPr>
              <a:t> </a:t>
            </a:r>
            <a:r>
              <a:rPr lang="fa-IR" dirty="0" smtClean="0">
                <a:ea typeface="Calibri"/>
                <a:cs typeface="Arial"/>
              </a:rPr>
              <a:t>می با شد</a:t>
            </a:r>
            <a:r>
              <a:rPr lang="fa-IR" dirty="0" smtClean="0">
                <a:ea typeface="Calibri"/>
                <a:cs typeface="Calibri"/>
              </a:rPr>
              <a:t> </a:t>
            </a:r>
            <a:r>
              <a:rPr lang="fa-IR" dirty="0" smtClean="0">
                <a:latin typeface="Calibri"/>
                <a:ea typeface="Calibri"/>
                <a:cs typeface="Arial"/>
              </a:rPr>
              <a:t>براي </a:t>
            </a:r>
            <a:r>
              <a:rPr lang="fa-IR" dirty="0">
                <a:latin typeface="Calibri"/>
                <a:ea typeface="Calibri"/>
                <a:cs typeface="Arial"/>
              </a:rPr>
              <a:t>پاك كردن به طور روزانه ، استفاده از يك ماده دترجنت كافي است</a:t>
            </a:r>
            <a:r>
              <a:rPr lang="en-US" dirty="0">
                <a:latin typeface="Calibri"/>
                <a:ea typeface="Calibri"/>
                <a:cs typeface="Arial"/>
              </a:rPr>
              <a:t> . </a:t>
            </a:r>
            <a:r>
              <a:rPr lang="fa-IR" dirty="0">
                <a:latin typeface="Calibri"/>
                <a:ea typeface="Calibri"/>
                <a:cs typeface="Arial"/>
              </a:rPr>
              <a:t>بعدازاستحمام بيماران عفوني يا قبل از استحمام بيماراني كه زخم باز دارند بايد حمام را گندزدايي نمود كه براي اين كار ازتركيبات كلر دار كه خاصيت خورندگي نداشته باشد</a:t>
            </a:r>
            <a:r>
              <a:rPr lang="en-US" dirty="0">
                <a:latin typeface="Calibri"/>
                <a:ea typeface="Calibri"/>
                <a:cs typeface="Arial"/>
              </a:rPr>
              <a:t> </a:t>
            </a:r>
            <a:r>
              <a:rPr lang="fa-IR" dirty="0" smtClean="0">
                <a:latin typeface="Calibri"/>
                <a:ea typeface="Calibri"/>
                <a:cs typeface="Arial"/>
              </a:rPr>
              <a:t>مي </a:t>
            </a:r>
            <a:r>
              <a:rPr lang="fa-IR" dirty="0">
                <a:latin typeface="Calibri"/>
                <a:ea typeface="Calibri"/>
                <a:cs typeface="Arial"/>
              </a:rPr>
              <a:t>توان استفاده نمود</a:t>
            </a:r>
            <a:r>
              <a:rPr lang="en-US" dirty="0">
                <a:latin typeface="Calibri"/>
                <a:ea typeface="Calibri"/>
                <a:cs typeface="Arial"/>
              </a:rPr>
              <a:t>.</a:t>
            </a:r>
            <a:endParaRPr lang="en-US" sz="1600" dirty="0">
              <a:latin typeface="Calibri"/>
              <a:ea typeface="Calibri"/>
              <a:cs typeface="Arial"/>
            </a:endParaRPr>
          </a:p>
          <a:p>
            <a:pPr marL="0">
              <a:lnSpc>
                <a:spcPct val="115000"/>
              </a:lnSpc>
              <a:spcBef>
                <a:spcPts val="0"/>
              </a:spcBef>
              <a:spcAft>
                <a:spcPts val="1000"/>
              </a:spcAft>
            </a:pPr>
            <a:r>
              <a:rPr lang="fa-IR" dirty="0">
                <a:latin typeface="Calibri"/>
                <a:ea typeface="Calibri"/>
                <a:cs typeface="Arial"/>
              </a:rPr>
              <a:t>مي توان از يك برس نايلوني ( كه سريعا خشك شود </a:t>
            </a:r>
            <a:r>
              <a:rPr lang="en-US" dirty="0">
                <a:latin typeface="Calibri"/>
                <a:ea typeface="Calibri"/>
                <a:cs typeface="Arial"/>
              </a:rPr>
              <a:t>( </a:t>
            </a:r>
            <a:r>
              <a:rPr lang="fa-IR" dirty="0">
                <a:latin typeface="Calibri"/>
                <a:ea typeface="Calibri"/>
                <a:cs typeface="Arial"/>
              </a:rPr>
              <a:t>براي پاك كردن حمام استفاده كرد</a:t>
            </a:r>
            <a:r>
              <a:rPr lang="en-US" dirty="0">
                <a:latin typeface="Calibri"/>
                <a:ea typeface="Calibri"/>
                <a:cs typeface="Arial"/>
              </a:rPr>
              <a:t> . </a:t>
            </a:r>
            <a:r>
              <a:rPr lang="fa-IR" dirty="0">
                <a:latin typeface="Calibri"/>
                <a:ea typeface="Calibri"/>
                <a:cs typeface="Arial"/>
              </a:rPr>
              <a:t>از زمين شوي پنبه اي جاذب ( تي</a:t>
            </a:r>
            <a:r>
              <a:rPr lang="en-US" dirty="0">
                <a:latin typeface="Calibri"/>
                <a:ea typeface="Calibri"/>
                <a:cs typeface="Arial"/>
              </a:rPr>
              <a:t> ( </a:t>
            </a:r>
            <a:r>
              <a:rPr lang="fa-IR" dirty="0">
                <a:latin typeface="Calibri"/>
                <a:ea typeface="Calibri"/>
                <a:cs typeface="Arial"/>
              </a:rPr>
              <a:t>يا برس هاس مويي و كركي نبايد استفاده كرد</a:t>
            </a:r>
            <a:r>
              <a:rPr lang="en-US" dirty="0">
                <a:latin typeface="Calibri"/>
                <a:ea typeface="Calibri"/>
                <a:cs typeface="Arial"/>
              </a:rPr>
              <a:t>.</a:t>
            </a:r>
            <a:endParaRPr lang="en-US" sz="1600" dirty="0">
              <a:latin typeface="Calibri"/>
              <a:ea typeface="Calibri"/>
              <a:cs typeface="Arial"/>
            </a:endParaRPr>
          </a:p>
          <a:p>
            <a:pPr marL="0">
              <a:lnSpc>
                <a:spcPct val="115000"/>
              </a:lnSpc>
              <a:spcBef>
                <a:spcPts val="0"/>
              </a:spcBef>
              <a:spcAft>
                <a:spcPts val="1000"/>
              </a:spcAft>
            </a:pPr>
            <a:r>
              <a:rPr lang="fa-IR" dirty="0">
                <a:latin typeface="Calibri"/>
                <a:ea typeface="Calibri"/>
                <a:cs typeface="Arial"/>
              </a:rPr>
              <a:t>بعد از استحمام بيماران عفوني يا قبل ا </a:t>
            </a:r>
            <a:r>
              <a:rPr lang="fa-IR" dirty="0" smtClean="0">
                <a:latin typeface="Calibri"/>
                <a:ea typeface="Calibri"/>
                <a:cs typeface="Arial"/>
              </a:rPr>
              <a:t>زاستحمام </a:t>
            </a:r>
            <a:r>
              <a:rPr lang="fa-IR" dirty="0">
                <a:latin typeface="Calibri"/>
                <a:ea typeface="Calibri"/>
                <a:cs typeface="Arial"/>
              </a:rPr>
              <a:t>بيماراني كه زخم باز دارند ،بايد حمام را گندزدايي كرد</a:t>
            </a:r>
            <a:r>
              <a:rPr lang="en-US" dirty="0">
                <a:latin typeface="Calibri"/>
                <a:ea typeface="Calibri"/>
                <a:cs typeface="Arial"/>
              </a:rPr>
              <a:t> .</a:t>
            </a:r>
            <a:endParaRPr lang="en-US" sz="1600" dirty="0">
              <a:latin typeface="Calibri"/>
              <a:ea typeface="Calibri"/>
              <a:cs typeface="Arial"/>
            </a:endParaRPr>
          </a:p>
          <a:p>
            <a:r>
              <a:rPr lang="fa-IR" dirty="0">
                <a:latin typeface="Calibri"/>
                <a:ea typeface="Calibri"/>
                <a:cs typeface="Arial"/>
              </a:rPr>
              <a:t>براي</a:t>
            </a:r>
            <a:r>
              <a:rPr lang="fa-IR" dirty="0">
                <a:ea typeface="Calibri"/>
                <a:cs typeface="Calibri"/>
              </a:rPr>
              <a:t> </a:t>
            </a:r>
            <a:r>
              <a:rPr lang="fa-IR" dirty="0">
                <a:latin typeface="Calibri"/>
                <a:ea typeface="Calibri"/>
                <a:cs typeface="Arial"/>
              </a:rPr>
              <a:t>اينكار</a:t>
            </a:r>
            <a:r>
              <a:rPr lang="fa-IR" dirty="0">
                <a:ea typeface="Calibri"/>
                <a:cs typeface="Calibri"/>
              </a:rPr>
              <a:t> </a:t>
            </a:r>
            <a:r>
              <a:rPr lang="fa-IR" dirty="0">
                <a:latin typeface="Calibri"/>
                <a:ea typeface="Calibri"/>
                <a:cs typeface="Arial"/>
              </a:rPr>
              <a:t>از</a:t>
            </a:r>
            <a:r>
              <a:rPr lang="fa-IR" dirty="0">
                <a:ea typeface="Calibri"/>
                <a:cs typeface="Calibri"/>
              </a:rPr>
              <a:t> </a:t>
            </a:r>
            <a:r>
              <a:rPr lang="fa-IR" dirty="0">
                <a:latin typeface="Calibri"/>
                <a:ea typeface="Calibri"/>
                <a:cs typeface="Arial"/>
              </a:rPr>
              <a:t>تركيبات</a:t>
            </a:r>
            <a:r>
              <a:rPr lang="fa-IR" dirty="0">
                <a:ea typeface="Calibri"/>
                <a:cs typeface="Calibri"/>
              </a:rPr>
              <a:t> </a:t>
            </a:r>
            <a:r>
              <a:rPr lang="fa-IR" dirty="0">
                <a:latin typeface="Calibri"/>
                <a:ea typeface="Calibri"/>
                <a:cs typeface="Arial"/>
              </a:rPr>
              <a:t>كلر</a:t>
            </a:r>
            <a:r>
              <a:rPr lang="fa-IR" dirty="0">
                <a:ea typeface="Calibri"/>
                <a:cs typeface="Calibri"/>
              </a:rPr>
              <a:t> </a:t>
            </a:r>
            <a:r>
              <a:rPr lang="fa-IR" dirty="0">
                <a:latin typeface="Calibri"/>
                <a:ea typeface="Calibri"/>
                <a:cs typeface="Arial"/>
              </a:rPr>
              <a:t>دار</a:t>
            </a:r>
            <a:r>
              <a:rPr lang="fa-IR" dirty="0">
                <a:ea typeface="Calibri"/>
                <a:cs typeface="Calibri"/>
              </a:rPr>
              <a:t> </a:t>
            </a:r>
            <a:r>
              <a:rPr lang="fa-IR" dirty="0">
                <a:latin typeface="Calibri"/>
                <a:ea typeface="Calibri"/>
                <a:cs typeface="Arial"/>
              </a:rPr>
              <a:t>مي</a:t>
            </a:r>
            <a:r>
              <a:rPr lang="fa-IR" dirty="0">
                <a:ea typeface="Calibri"/>
                <a:cs typeface="Calibri"/>
              </a:rPr>
              <a:t> </a:t>
            </a:r>
            <a:r>
              <a:rPr lang="fa-IR" dirty="0">
                <a:latin typeface="Calibri"/>
                <a:ea typeface="Calibri"/>
                <a:cs typeface="Arial"/>
              </a:rPr>
              <a:t>توان</a:t>
            </a:r>
            <a:r>
              <a:rPr lang="fa-IR" dirty="0">
                <a:ea typeface="Calibri"/>
                <a:cs typeface="Calibri"/>
              </a:rPr>
              <a:t> </a:t>
            </a:r>
            <a:r>
              <a:rPr lang="fa-IR" dirty="0">
                <a:latin typeface="Calibri"/>
                <a:ea typeface="Calibri"/>
                <a:cs typeface="Arial"/>
              </a:rPr>
              <a:t>استفاده</a:t>
            </a:r>
            <a:r>
              <a:rPr lang="fa-IR" dirty="0">
                <a:ea typeface="Calibri"/>
                <a:cs typeface="Calibri"/>
              </a:rPr>
              <a:t> </a:t>
            </a:r>
            <a:r>
              <a:rPr lang="fa-IR" dirty="0" smtClean="0">
                <a:latin typeface="Calibri"/>
                <a:ea typeface="Calibri"/>
                <a:cs typeface="Arial"/>
              </a:rPr>
              <a:t>نمود</a:t>
            </a:r>
            <a:r>
              <a:rPr lang="en-US" dirty="0" smtClean="0">
                <a:latin typeface="Calibri"/>
                <a:ea typeface="Calibri"/>
                <a:cs typeface="Arial"/>
              </a:rPr>
              <a:t>. </a:t>
            </a:r>
            <a:endParaRPr lang="en-US" dirty="0"/>
          </a:p>
        </p:txBody>
      </p:sp>
    </p:spTree>
    <p:extLst>
      <p:ext uri="{BB962C8B-B14F-4D97-AF65-F5344CB8AC3E}">
        <p14:creationId xmlns:p14="http://schemas.microsoft.com/office/powerpoint/2010/main" val="20315769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z="3200" b="1" dirty="0">
                <a:solidFill>
                  <a:srgbClr val="575F6D"/>
                </a:solidFill>
                <a:latin typeface="Calibri"/>
                <a:ea typeface="Calibri"/>
                <a:cs typeface="Arial"/>
              </a:rPr>
              <a:t>دستورالعمل</a:t>
            </a:r>
            <a:r>
              <a:rPr lang="fa-IR" sz="3200" b="1" dirty="0">
                <a:solidFill>
                  <a:srgbClr val="575F6D"/>
                </a:solidFill>
                <a:ea typeface="Calibri"/>
                <a:cs typeface="Calibri"/>
              </a:rPr>
              <a:t> </a:t>
            </a:r>
            <a:r>
              <a:rPr lang="fa-IR" sz="3200" b="1" dirty="0">
                <a:solidFill>
                  <a:srgbClr val="575F6D"/>
                </a:solidFill>
                <a:latin typeface="Calibri"/>
                <a:ea typeface="Calibri"/>
                <a:cs typeface="Arial"/>
              </a:rPr>
              <a:t>شستشوی</a:t>
            </a:r>
            <a:r>
              <a:rPr lang="fa-IR" sz="3200" b="1" dirty="0">
                <a:solidFill>
                  <a:srgbClr val="575F6D"/>
                </a:solidFill>
                <a:ea typeface="Calibri"/>
                <a:cs typeface="Calibri"/>
              </a:rPr>
              <a:t> </a:t>
            </a:r>
            <a:r>
              <a:rPr lang="fa-IR" sz="3200" b="1" dirty="0">
                <a:solidFill>
                  <a:srgbClr val="575F6D"/>
                </a:solidFill>
                <a:latin typeface="Calibri"/>
                <a:ea typeface="Calibri"/>
                <a:cs typeface="Arial"/>
              </a:rPr>
              <a:t>پرده</a:t>
            </a:r>
            <a:r>
              <a:rPr lang="fa-IR" sz="3200" b="1" dirty="0">
                <a:solidFill>
                  <a:srgbClr val="575F6D"/>
                </a:solidFill>
                <a:ea typeface="Calibri"/>
                <a:cs typeface="Calibri"/>
              </a:rPr>
              <a:t> </a:t>
            </a:r>
            <a:r>
              <a:rPr lang="fa-IR" sz="3200" b="1" dirty="0" smtClean="0">
                <a:solidFill>
                  <a:srgbClr val="575F6D"/>
                </a:solidFill>
                <a:latin typeface="Calibri"/>
                <a:ea typeface="Calibri"/>
                <a:cs typeface="Arial"/>
              </a:rPr>
              <a:t>ها : </a:t>
            </a:r>
            <a:endParaRPr lang="en-US" dirty="0"/>
          </a:p>
        </p:txBody>
      </p:sp>
      <p:sp>
        <p:nvSpPr>
          <p:cNvPr id="3" name="Content Placeholder 2"/>
          <p:cNvSpPr>
            <a:spLocks noGrp="1"/>
          </p:cNvSpPr>
          <p:nvPr>
            <p:ph sz="quarter" idx="1"/>
          </p:nvPr>
        </p:nvSpPr>
        <p:spPr/>
        <p:txBody>
          <a:bodyPr/>
          <a:lstStyle/>
          <a:p>
            <a:pPr marL="0">
              <a:lnSpc>
                <a:spcPct val="115000"/>
              </a:lnSpc>
              <a:spcBef>
                <a:spcPts val="0"/>
              </a:spcBef>
              <a:spcAft>
                <a:spcPts val="1000"/>
              </a:spcAft>
            </a:pPr>
            <a:r>
              <a:rPr lang="fa-IR" dirty="0">
                <a:latin typeface="Calibri"/>
                <a:ea typeface="Calibri"/>
                <a:cs typeface="Arial"/>
              </a:rPr>
              <a:t>شستشوي پرده هاي هر بخش بر حسب نوع آن متفاوت است</a:t>
            </a:r>
            <a:r>
              <a:rPr lang="en-US" dirty="0">
                <a:latin typeface="Calibri"/>
                <a:ea typeface="Calibri"/>
                <a:cs typeface="Arial"/>
              </a:rPr>
              <a:t> . </a:t>
            </a:r>
            <a:r>
              <a:rPr lang="fa-IR" dirty="0">
                <a:latin typeface="Calibri"/>
                <a:ea typeface="Calibri"/>
                <a:cs typeface="Arial"/>
              </a:rPr>
              <a:t>شستشوي پرده هاي پارچه اي معمولاً هر سه ماه يكبار با آب </a:t>
            </a:r>
            <a:r>
              <a:rPr lang="fa-IR" dirty="0" smtClean="0">
                <a:latin typeface="Calibri"/>
                <a:ea typeface="Calibri"/>
                <a:cs typeface="Arial"/>
              </a:rPr>
              <a:t>دترجنت </a:t>
            </a:r>
            <a:r>
              <a:rPr lang="fa-IR" dirty="0">
                <a:latin typeface="Calibri"/>
                <a:ea typeface="Calibri"/>
                <a:cs typeface="Arial"/>
              </a:rPr>
              <a:t>كافي است و شستشوي پرده هاي كركره هر دو هفته يكبار با يك دستمال محتوي دترجنت گرد و غبار آن برطرف شود و هر سه ماه يكبار بطور كامل با آب و دترجنت شسته شود و سپس نصب شوند</a:t>
            </a:r>
            <a:r>
              <a:rPr lang="en-US" dirty="0">
                <a:latin typeface="Calibri"/>
                <a:ea typeface="Calibri"/>
                <a:cs typeface="Arial"/>
              </a:rPr>
              <a:t>.</a:t>
            </a:r>
            <a:endParaRPr lang="en-US" sz="1600" dirty="0">
              <a:latin typeface="Calibri"/>
              <a:ea typeface="Calibri"/>
              <a:cs typeface="Arial"/>
            </a:endParaRPr>
          </a:p>
          <a:p>
            <a:r>
              <a:rPr lang="fa-IR" dirty="0">
                <a:latin typeface="Calibri"/>
                <a:ea typeface="Calibri"/>
                <a:cs typeface="Arial"/>
              </a:rPr>
              <a:t>در</a:t>
            </a:r>
            <a:r>
              <a:rPr lang="fa-IR" dirty="0">
                <a:ea typeface="Calibri"/>
                <a:cs typeface="Calibri"/>
              </a:rPr>
              <a:t> </a:t>
            </a:r>
            <a:r>
              <a:rPr lang="fa-IR" dirty="0">
                <a:latin typeface="Calibri"/>
                <a:ea typeface="Calibri"/>
                <a:cs typeface="Arial"/>
              </a:rPr>
              <a:t>صورت</a:t>
            </a:r>
            <a:r>
              <a:rPr lang="fa-IR" dirty="0">
                <a:ea typeface="Calibri"/>
                <a:cs typeface="Calibri"/>
              </a:rPr>
              <a:t> </a:t>
            </a:r>
            <a:r>
              <a:rPr lang="fa-IR" dirty="0">
                <a:latin typeface="Calibri"/>
                <a:ea typeface="Calibri"/>
                <a:cs typeface="Arial"/>
              </a:rPr>
              <a:t>آلوده</a:t>
            </a:r>
            <a:r>
              <a:rPr lang="fa-IR" dirty="0">
                <a:ea typeface="Calibri"/>
                <a:cs typeface="Calibri"/>
              </a:rPr>
              <a:t> </a:t>
            </a:r>
            <a:r>
              <a:rPr lang="fa-IR" dirty="0">
                <a:latin typeface="Calibri"/>
                <a:ea typeface="Calibri"/>
                <a:cs typeface="Arial"/>
              </a:rPr>
              <a:t>شدن</a:t>
            </a:r>
            <a:r>
              <a:rPr lang="fa-IR" dirty="0">
                <a:ea typeface="Calibri"/>
                <a:cs typeface="Calibri"/>
              </a:rPr>
              <a:t> </a:t>
            </a:r>
            <a:r>
              <a:rPr lang="fa-IR" dirty="0">
                <a:latin typeface="Calibri"/>
                <a:ea typeface="Calibri"/>
                <a:cs typeface="Arial"/>
              </a:rPr>
              <a:t>پرده</a:t>
            </a:r>
            <a:r>
              <a:rPr lang="fa-IR" dirty="0">
                <a:ea typeface="Calibri"/>
                <a:cs typeface="Calibri"/>
              </a:rPr>
              <a:t> </a:t>
            </a:r>
            <a:r>
              <a:rPr lang="fa-IR" dirty="0">
                <a:latin typeface="Calibri"/>
                <a:ea typeface="Calibri"/>
                <a:cs typeface="Arial"/>
              </a:rPr>
              <a:t>ها</a:t>
            </a:r>
            <a:r>
              <a:rPr lang="fa-IR" dirty="0">
                <a:ea typeface="Calibri"/>
                <a:cs typeface="Calibri"/>
              </a:rPr>
              <a:t> </a:t>
            </a:r>
            <a:r>
              <a:rPr lang="fa-IR" dirty="0">
                <a:latin typeface="Calibri"/>
                <a:ea typeface="Calibri"/>
                <a:cs typeface="Arial"/>
              </a:rPr>
              <a:t>با</a:t>
            </a:r>
            <a:r>
              <a:rPr lang="fa-IR" dirty="0">
                <a:ea typeface="Calibri"/>
                <a:cs typeface="Calibri"/>
              </a:rPr>
              <a:t> </a:t>
            </a:r>
            <a:r>
              <a:rPr lang="fa-IR" dirty="0">
                <a:latin typeface="Calibri"/>
                <a:ea typeface="Calibri"/>
                <a:cs typeface="Arial"/>
              </a:rPr>
              <a:t>ترشحات</a:t>
            </a:r>
            <a:r>
              <a:rPr lang="fa-IR" dirty="0">
                <a:ea typeface="Calibri"/>
                <a:cs typeface="Calibri"/>
              </a:rPr>
              <a:t> </a:t>
            </a:r>
            <a:r>
              <a:rPr lang="fa-IR" dirty="0">
                <a:latin typeface="Calibri"/>
                <a:ea typeface="Calibri"/>
                <a:cs typeface="Arial"/>
              </a:rPr>
              <a:t>عفوني</a:t>
            </a:r>
            <a:r>
              <a:rPr lang="fa-IR" dirty="0">
                <a:ea typeface="Calibri"/>
                <a:cs typeface="Calibri"/>
              </a:rPr>
              <a:t> </a:t>
            </a:r>
            <a:r>
              <a:rPr lang="fa-IR" dirty="0">
                <a:latin typeface="Calibri"/>
                <a:ea typeface="Calibri"/>
                <a:cs typeface="Arial"/>
              </a:rPr>
              <a:t>بيماران</a:t>
            </a:r>
            <a:r>
              <a:rPr lang="fa-IR" dirty="0">
                <a:ea typeface="Calibri"/>
                <a:cs typeface="Calibri"/>
              </a:rPr>
              <a:t> </a:t>
            </a:r>
            <a:r>
              <a:rPr lang="fa-IR" dirty="0">
                <a:latin typeface="Calibri"/>
                <a:ea typeface="Calibri"/>
                <a:cs typeface="Arial"/>
              </a:rPr>
              <a:t>بايد</a:t>
            </a:r>
            <a:r>
              <a:rPr lang="fa-IR" dirty="0">
                <a:ea typeface="Calibri"/>
                <a:cs typeface="Calibri"/>
              </a:rPr>
              <a:t> </a:t>
            </a:r>
            <a:r>
              <a:rPr lang="fa-IR" dirty="0">
                <a:latin typeface="Calibri"/>
                <a:ea typeface="Calibri"/>
                <a:cs typeface="Arial"/>
              </a:rPr>
              <a:t>گندزدايي</a:t>
            </a:r>
            <a:r>
              <a:rPr lang="fa-IR" dirty="0">
                <a:ea typeface="Calibri"/>
                <a:cs typeface="Calibri"/>
              </a:rPr>
              <a:t> </a:t>
            </a:r>
            <a:r>
              <a:rPr lang="fa-IR" dirty="0">
                <a:latin typeface="Calibri"/>
                <a:ea typeface="Calibri"/>
                <a:cs typeface="Arial"/>
              </a:rPr>
              <a:t>نيز</a:t>
            </a:r>
            <a:r>
              <a:rPr lang="fa-IR" dirty="0">
                <a:ea typeface="Calibri"/>
                <a:cs typeface="Calibri"/>
              </a:rPr>
              <a:t> </a:t>
            </a:r>
            <a:r>
              <a:rPr lang="fa-IR" dirty="0">
                <a:latin typeface="Calibri"/>
                <a:ea typeface="Calibri"/>
                <a:cs typeface="Arial"/>
              </a:rPr>
              <a:t>انجام</a:t>
            </a:r>
            <a:r>
              <a:rPr lang="fa-IR" dirty="0">
                <a:ea typeface="Calibri"/>
                <a:cs typeface="Calibri"/>
              </a:rPr>
              <a:t> </a:t>
            </a:r>
            <a:r>
              <a:rPr lang="fa-IR" dirty="0">
                <a:latin typeface="Calibri"/>
                <a:ea typeface="Calibri"/>
                <a:cs typeface="Arial"/>
              </a:rPr>
              <a:t>گيرد</a:t>
            </a:r>
            <a:endParaRPr lang="en-US" dirty="0"/>
          </a:p>
        </p:txBody>
      </p:sp>
    </p:spTree>
    <p:extLst>
      <p:ext uri="{BB962C8B-B14F-4D97-AF65-F5344CB8AC3E}">
        <p14:creationId xmlns:p14="http://schemas.microsoft.com/office/powerpoint/2010/main" val="34694699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z="3200" b="1" dirty="0">
                <a:latin typeface="Calibri"/>
                <a:ea typeface="Calibri"/>
                <a:cs typeface="Arial"/>
              </a:rPr>
              <a:t>نظافت</a:t>
            </a:r>
            <a:r>
              <a:rPr lang="fa-IR" sz="3200" b="1" dirty="0">
                <a:ea typeface="Calibri"/>
                <a:cs typeface="Calibri"/>
              </a:rPr>
              <a:t> </a:t>
            </a:r>
            <a:r>
              <a:rPr lang="fa-IR" sz="3200" b="1" dirty="0" smtClean="0">
                <a:latin typeface="Calibri"/>
                <a:ea typeface="Calibri"/>
                <a:cs typeface="Arial"/>
              </a:rPr>
              <a:t>يخچال:</a:t>
            </a:r>
            <a:r>
              <a:rPr lang="fa-IR" sz="3200" b="1" dirty="0" smtClean="0">
                <a:ea typeface="Calibri"/>
                <a:cs typeface="Calibri"/>
              </a:rPr>
              <a:t> </a:t>
            </a:r>
            <a:endParaRPr lang="en-US" dirty="0"/>
          </a:p>
        </p:txBody>
      </p:sp>
      <p:sp>
        <p:nvSpPr>
          <p:cNvPr id="3" name="Content Placeholder 2"/>
          <p:cNvSpPr>
            <a:spLocks noGrp="1"/>
          </p:cNvSpPr>
          <p:nvPr>
            <p:ph sz="quarter" idx="1"/>
          </p:nvPr>
        </p:nvSpPr>
        <p:spPr>
          <a:xfrm>
            <a:off x="457200" y="2000240"/>
            <a:ext cx="7467600" cy="4473712"/>
          </a:xfrm>
        </p:spPr>
        <p:txBody>
          <a:bodyPr/>
          <a:lstStyle/>
          <a:p>
            <a:pPr marL="0">
              <a:lnSpc>
                <a:spcPct val="115000"/>
              </a:lnSpc>
              <a:spcBef>
                <a:spcPts val="0"/>
              </a:spcBef>
              <a:spcAft>
                <a:spcPts val="1000"/>
              </a:spcAft>
            </a:pPr>
            <a:r>
              <a:rPr lang="fa-IR" dirty="0">
                <a:latin typeface="Calibri"/>
                <a:ea typeface="Calibri"/>
                <a:cs typeface="Arial"/>
              </a:rPr>
              <a:t>يخچالها بايد بصورت هفتگي تميز شوند و بايد دقت شود از گذاشتن پلاستيك سياه داخل يخچال خودداري شود </a:t>
            </a:r>
            <a:r>
              <a:rPr lang="en-US" b="1" dirty="0" smtClean="0">
                <a:latin typeface="Calibri"/>
                <a:ea typeface="Calibri"/>
                <a:cs typeface="Arial"/>
              </a:rPr>
              <a:t>.</a:t>
            </a:r>
          </a:p>
          <a:p>
            <a:pPr marL="0">
              <a:lnSpc>
                <a:spcPct val="115000"/>
              </a:lnSpc>
              <a:spcBef>
                <a:spcPts val="0"/>
              </a:spcBef>
              <a:spcAft>
                <a:spcPts val="1000"/>
              </a:spcAft>
            </a:pPr>
            <a:endParaRPr lang="en-US" sz="1600" dirty="0">
              <a:latin typeface="Calibri"/>
              <a:ea typeface="Calibri"/>
              <a:cs typeface="Arial"/>
            </a:endParaRPr>
          </a:p>
          <a:p>
            <a:pPr marL="0">
              <a:lnSpc>
                <a:spcPct val="115000"/>
              </a:lnSpc>
              <a:spcBef>
                <a:spcPts val="0"/>
              </a:spcBef>
              <a:spcAft>
                <a:spcPts val="1000"/>
              </a:spcAft>
            </a:pPr>
            <a:r>
              <a:rPr lang="fa-IR" dirty="0">
                <a:latin typeface="Calibri"/>
                <a:ea typeface="Calibri"/>
                <a:cs typeface="Arial"/>
              </a:rPr>
              <a:t>پارچه مورد استفاده جهت نظافت يخچال بايد از وسايل نظافت ساير قسمتها مجزا باشد</a:t>
            </a:r>
            <a:r>
              <a:rPr lang="en-US" dirty="0">
                <a:latin typeface="Calibri"/>
                <a:ea typeface="Calibri"/>
                <a:cs typeface="Arial"/>
              </a:rPr>
              <a:t>.</a:t>
            </a:r>
            <a:endParaRPr lang="en-US" sz="1600" dirty="0">
              <a:latin typeface="Calibri"/>
              <a:ea typeface="Calibri"/>
              <a:cs typeface="Arial"/>
            </a:endParaRPr>
          </a:p>
          <a:p>
            <a:endParaRPr lang="en-US" dirty="0"/>
          </a:p>
        </p:txBody>
      </p:sp>
    </p:spTree>
    <p:extLst>
      <p:ext uri="{BB962C8B-B14F-4D97-AF65-F5344CB8AC3E}">
        <p14:creationId xmlns:p14="http://schemas.microsoft.com/office/powerpoint/2010/main" val="42189079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990600"/>
            <a:ext cx="7467600" cy="5483352"/>
          </a:xfrm>
        </p:spPr>
        <p:txBody>
          <a:bodyPr>
            <a:normAutofit/>
          </a:bodyPr>
          <a:lstStyle/>
          <a:p>
            <a:pPr marL="0">
              <a:lnSpc>
                <a:spcPct val="115000"/>
              </a:lnSpc>
              <a:spcBef>
                <a:spcPts val="0"/>
              </a:spcBef>
              <a:spcAft>
                <a:spcPts val="1000"/>
              </a:spcAft>
              <a:buClr>
                <a:srgbClr val="FE8637"/>
              </a:buClr>
            </a:pPr>
            <a:r>
              <a:rPr lang="fa-IR" b="1" dirty="0">
                <a:latin typeface="Calibri"/>
                <a:ea typeface="Calibri"/>
                <a:cs typeface="Arial"/>
              </a:rPr>
              <a:t>نظافت قاب عکس ها و تلويزيون</a:t>
            </a:r>
          </a:p>
          <a:p>
            <a:pPr marL="0" lvl="0">
              <a:lnSpc>
                <a:spcPct val="115000"/>
              </a:lnSpc>
              <a:spcBef>
                <a:spcPts val="0"/>
              </a:spcBef>
              <a:spcAft>
                <a:spcPts val="1000"/>
              </a:spcAft>
              <a:buClr>
                <a:srgbClr val="FE8637"/>
              </a:buClr>
            </a:pPr>
            <a:r>
              <a:rPr lang="fa-IR" dirty="0">
                <a:latin typeface="Calibri"/>
                <a:ea typeface="Calibri"/>
                <a:cs typeface="Arial"/>
              </a:rPr>
              <a:t>با دستمال مرطوب به صورت هفتگي گردگيري شود</a:t>
            </a:r>
            <a:r>
              <a:rPr lang="en-US" dirty="0">
                <a:latin typeface="Calibri"/>
                <a:ea typeface="Calibri"/>
                <a:cs typeface="Arial"/>
              </a:rPr>
              <a:t>.</a:t>
            </a:r>
            <a:endParaRPr lang="fa-IR" dirty="0">
              <a:latin typeface="Calibri"/>
              <a:ea typeface="Calibri"/>
              <a:cs typeface="Arial"/>
            </a:endParaRPr>
          </a:p>
          <a:p>
            <a:pPr marL="0">
              <a:lnSpc>
                <a:spcPct val="115000"/>
              </a:lnSpc>
              <a:spcBef>
                <a:spcPts val="0"/>
              </a:spcBef>
              <a:spcAft>
                <a:spcPts val="1000"/>
              </a:spcAft>
            </a:pPr>
            <a:endParaRPr lang="en-US" sz="1100" dirty="0">
              <a:latin typeface="Calibri"/>
              <a:ea typeface="Calibri"/>
              <a:cs typeface="Arial"/>
            </a:endParaRPr>
          </a:p>
          <a:p>
            <a:r>
              <a:rPr lang="fa-IR" sz="1800" b="1" dirty="0">
                <a:solidFill>
                  <a:prstClr val="black"/>
                </a:solidFill>
                <a:latin typeface="Calibri"/>
                <a:ea typeface="Calibri"/>
                <a:cs typeface="Arial"/>
              </a:rPr>
              <a:t>دستورالعمل شستشوی سطل های زباله</a:t>
            </a:r>
          </a:p>
          <a:p>
            <a:pPr marL="0">
              <a:lnSpc>
                <a:spcPct val="115000"/>
              </a:lnSpc>
              <a:spcBef>
                <a:spcPts val="0"/>
              </a:spcBef>
              <a:spcAft>
                <a:spcPts val="1000"/>
              </a:spcAft>
            </a:pPr>
            <a:r>
              <a:rPr lang="fa-IR" dirty="0">
                <a:latin typeface="Calibri"/>
                <a:ea typeface="Calibri"/>
                <a:cs typeface="Arial"/>
              </a:rPr>
              <a:t>در پايان هر شيفت كاري كه زباله ها تخليه مي شود بايستي سطلهاي زباله با آب داغ و دترجنت ( مواد پاك كننده ) شستشو شود و به صورت وارونه نگهداري شود تا خشك شود و سپس كيسه زباله جديد با رنگ مناسب كشيده شود</a:t>
            </a:r>
            <a:r>
              <a:rPr lang="en-US" sz="1600" dirty="0">
                <a:solidFill>
                  <a:prstClr val="black"/>
                </a:solidFill>
                <a:latin typeface="Calibri"/>
                <a:ea typeface="Calibri"/>
                <a:cs typeface="Arial"/>
              </a:rPr>
              <a:t>.</a:t>
            </a:r>
          </a:p>
          <a:p>
            <a:endParaRPr lang="en-US" sz="1600" dirty="0"/>
          </a:p>
        </p:txBody>
      </p:sp>
    </p:spTree>
    <p:extLst>
      <p:ext uri="{BB962C8B-B14F-4D97-AF65-F5344CB8AC3E}">
        <p14:creationId xmlns:p14="http://schemas.microsoft.com/office/powerpoint/2010/main" val="3393783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b="1" dirty="0">
                <a:solidFill>
                  <a:schemeClr val="tx1"/>
                </a:solidFill>
              </a:rPr>
              <a:t>دستورالعمل استفاده از صابون مايع :</a:t>
            </a:r>
            <a:endParaRPr lang="fa-IR" sz="3600" dirty="0">
              <a:solidFill>
                <a:schemeClr val="tx1"/>
              </a:solidFill>
            </a:endParaRPr>
          </a:p>
        </p:txBody>
      </p:sp>
      <p:sp>
        <p:nvSpPr>
          <p:cNvPr id="3" name="Content Placeholder 2"/>
          <p:cNvSpPr>
            <a:spLocks noGrp="1"/>
          </p:cNvSpPr>
          <p:nvPr>
            <p:ph sz="quarter" idx="1"/>
          </p:nvPr>
        </p:nvSpPr>
        <p:spPr>
          <a:xfrm>
            <a:off x="457200" y="1857364"/>
            <a:ext cx="7901014" cy="4616588"/>
          </a:xfrm>
        </p:spPr>
        <p:txBody>
          <a:bodyPr>
            <a:normAutofit/>
          </a:bodyPr>
          <a:lstStyle/>
          <a:p>
            <a:r>
              <a:rPr lang="fa-IR" sz="2400" dirty="0"/>
              <a:t>در صورتي كه هنگام استفاده از صابون مايع اطراف ظرف دستشويي آلوده به قطرات صابون گرديد </a:t>
            </a:r>
            <a:r>
              <a:rPr lang="fa-IR" sz="2400" dirty="0" smtClean="0"/>
              <a:t>، صابون هاي اضافي پاك گردد.</a:t>
            </a:r>
          </a:p>
          <a:p>
            <a:endParaRPr lang="fa-IR" sz="2400" dirty="0" smtClean="0"/>
          </a:p>
          <a:p>
            <a:r>
              <a:rPr lang="fa-IR" sz="2400" dirty="0" smtClean="0"/>
              <a:t> </a:t>
            </a:r>
            <a:r>
              <a:rPr lang="fa-IR" sz="2400" dirty="0"/>
              <a:t>بايد روزانه تميز و </a:t>
            </a:r>
            <a:r>
              <a:rPr lang="fa-IR" sz="2400" dirty="0" smtClean="0"/>
              <a:t>پس از اتمام صابون موجود در ظرف صابون مايع، از پركردن مجدد آن خودداري كرده و حتماً پس از شستشو و خشك كردن ظرف، اقدام به پر كردن آن نمائيد باقي ماندن آلودگي ها در اطراف ظرف مزبور و يا پر كردن مجدد آن، بدون شستشو و خشك نمودن، باعث رشد باكتري هاي بيمارستاني در صابون مايع مي شود.</a:t>
            </a:r>
          </a:p>
          <a:p>
            <a:pPr>
              <a:buNone/>
            </a:pPr>
            <a:endParaRPr lang="fa-IR" dirty="0" smtClean="0"/>
          </a:p>
          <a:p>
            <a:pPr marL="342900" lvl="1" indent="-342900">
              <a:buFont typeface="Arial" pitchFamily="34" charset="0"/>
              <a:buChar char="•"/>
            </a:pPr>
            <a:endParaRPr lang="fa-IR" dirty="0" smtClean="0"/>
          </a:p>
          <a:p>
            <a:pPr marL="342900" lvl="1" indent="-342900">
              <a:buFont typeface="Arial" pitchFamily="34" charset="0"/>
              <a:buChar char="•"/>
            </a:pPr>
            <a:endParaRPr lang="fa-IR" dirty="0"/>
          </a:p>
          <a:p>
            <a:pPr>
              <a:buNone/>
            </a:pPr>
            <a:endParaRPr lang="fa-IR" dirty="0"/>
          </a:p>
        </p:txBody>
      </p:sp>
    </p:spTree>
    <p:extLst>
      <p:ext uri="{BB962C8B-B14F-4D97-AF65-F5344CB8AC3E}">
        <p14:creationId xmlns:p14="http://schemas.microsoft.com/office/powerpoint/2010/main" val="39849041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57166"/>
            <a:ext cx="7467600" cy="857256"/>
          </a:xfrm>
        </p:spPr>
        <p:txBody>
          <a:bodyPr>
            <a:normAutofit/>
          </a:bodyPr>
          <a:lstStyle/>
          <a:p>
            <a:pPr algn="ctr"/>
            <a:r>
              <a:rPr lang="fa-IR" sz="3200" b="1" cap="none" dirty="0">
                <a:solidFill>
                  <a:prstClr val="black"/>
                </a:solidFill>
                <a:latin typeface="Calibri"/>
                <a:ea typeface="Calibri"/>
                <a:cs typeface="Arial"/>
              </a:rPr>
              <a:t>دستورالعمل </a:t>
            </a:r>
            <a:r>
              <a:rPr lang="fa-IR" sz="3200" b="1" cap="none" dirty="0" smtClean="0">
                <a:solidFill>
                  <a:prstClr val="black"/>
                </a:solidFill>
                <a:latin typeface="Calibri"/>
                <a:ea typeface="Calibri"/>
                <a:cs typeface="Arial"/>
              </a:rPr>
              <a:t>استفاده از </a:t>
            </a:r>
            <a:r>
              <a:rPr lang="fa-IR" sz="3200" b="1" cap="none" dirty="0">
                <a:solidFill>
                  <a:prstClr val="black"/>
                </a:solidFill>
                <a:latin typeface="Calibri"/>
                <a:ea typeface="Calibri"/>
                <a:cs typeface="Arial"/>
              </a:rPr>
              <a:t>تی ها</a:t>
            </a:r>
            <a:endParaRPr lang="en-US" sz="4000" dirty="0"/>
          </a:p>
        </p:txBody>
      </p:sp>
      <p:sp>
        <p:nvSpPr>
          <p:cNvPr id="3" name="Content Placeholder 2"/>
          <p:cNvSpPr>
            <a:spLocks noGrp="1"/>
          </p:cNvSpPr>
          <p:nvPr>
            <p:ph sz="quarter" idx="1"/>
          </p:nvPr>
        </p:nvSpPr>
        <p:spPr>
          <a:xfrm>
            <a:off x="457200" y="1066800"/>
            <a:ext cx="7467600" cy="5102352"/>
          </a:xfrm>
        </p:spPr>
        <p:txBody>
          <a:bodyPr>
            <a:normAutofit lnSpcReduction="10000"/>
          </a:bodyPr>
          <a:lstStyle/>
          <a:p>
            <a:pPr marL="0" indent="0">
              <a:lnSpc>
                <a:spcPct val="115000"/>
              </a:lnSpc>
              <a:spcBef>
                <a:spcPts val="0"/>
              </a:spcBef>
              <a:spcAft>
                <a:spcPts val="1000"/>
              </a:spcAft>
              <a:buNone/>
            </a:pPr>
            <a:endParaRPr lang="en-US" sz="1600" dirty="0">
              <a:latin typeface="Calibri"/>
              <a:ea typeface="Calibri"/>
              <a:cs typeface="Arial"/>
            </a:endParaRPr>
          </a:p>
          <a:p>
            <a:pPr marL="0">
              <a:lnSpc>
                <a:spcPct val="115000"/>
              </a:lnSpc>
              <a:spcBef>
                <a:spcPts val="0"/>
              </a:spcBef>
              <a:spcAft>
                <a:spcPts val="1000"/>
              </a:spcAft>
            </a:pPr>
            <a:r>
              <a:rPr lang="fa-IR" dirty="0">
                <a:latin typeface="Calibri"/>
                <a:ea typeface="Calibri"/>
                <a:cs typeface="Arial"/>
              </a:rPr>
              <a:t>وسايل مربوط به نظافت از قبيل سطل ها، نخ تي بايد بصورت خشك و در محل مناسب نگهداري شود</a:t>
            </a:r>
            <a:r>
              <a:rPr lang="en-US" dirty="0">
                <a:latin typeface="Calibri"/>
                <a:ea typeface="Calibri"/>
                <a:cs typeface="Arial"/>
              </a:rPr>
              <a:t> . </a:t>
            </a:r>
            <a:r>
              <a:rPr lang="fa-IR" dirty="0">
                <a:latin typeface="Calibri"/>
                <a:ea typeface="Calibri"/>
                <a:cs typeface="Arial"/>
              </a:rPr>
              <a:t>تي ها بايد هميشه آويزان باشند و در صورت امكان در هواي آزاد نگهداري شوند</a:t>
            </a:r>
            <a:r>
              <a:rPr lang="en-US" dirty="0">
                <a:latin typeface="Calibri"/>
                <a:ea typeface="Calibri"/>
                <a:cs typeface="Arial"/>
              </a:rPr>
              <a:t>.</a:t>
            </a:r>
            <a:endParaRPr lang="en-US" sz="1600" dirty="0">
              <a:latin typeface="Calibri"/>
              <a:ea typeface="Calibri"/>
              <a:cs typeface="Arial"/>
            </a:endParaRPr>
          </a:p>
          <a:p>
            <a:pPr marL="0">
              <a:lnSpc>
                <a:spcPct val="115000"/>
              </a:lnSpc>
              <a:spcBef>
                <a:spcPts val="0"/>
              </a:spcBef>
              <a:spcAft>
                <a:spcPts val="1000"/>
              </a:spcAft>
            </a:pPr>
            <a:r>
              <a:rPr lang="fa-IR" dirty="0">
                <a:latin typeface="Calibri"/>
                <a:ea typeface="Calibri"/>
                <a:cs typeface="Arial"/>
              </a:rPr>
              <a:t>خشك نمودن وسايل تميز كننده زمين لازم بوده زيرا براحتي با باسيل هاي گرم منفي آلوده مي شوند و آلودگي بصورت موقت به سطح زمين منتقل مي شود</a:t>
            </a:r>
            <a:r>
              <a:rPr lang="en-US" dirty="0">
                <a:latin typeface="Calibri"/>
                <a:ea typeface="Calibri"/>
                <a:cs typeface="Arial"/>
              </a:rPr>
              <a:t>.</a:t>
            </a:r>
            <a:endParaRPr lang="en-US" sz="1600" dirty="0">
              <a:latin typeface="Calibri"/>
              <a:ea typeface="Calibri"/>
              <a:cs typeface="Arial"/>
            </a:endParaRPr>
          </a:p>
          <a:p>
            <a:pPr marL="0">
              <a:lnSpc>
                <a:spcPct val="115000"/>
              </a:lnSpc>
              <a:spcBef>
                <a:spcPts val="0"/>
              </a:spcBef>
              <a:spcAft>
                <a:spcPts val="1000"/>
              </a:spcAft>
              <a:buFont typeface="Wingdings" pitchFamily="2" charset="2"/>
              <a:buChar char="Ø"/>
            </a:pPr>
            <a:r>
              <a:rPr lang="fa-IR" dirty="0">
                <a:latin typeface="Calibri"/>
                <a:ea typeface="Calibri"/>
                <a:cs typeface="Arial"/>
              </a:rPr>
              <a:t>بهتر است در هر بخش تي ها با سه نوع رنگ دسته مشخص مي شوند</a:t>
            </a:r>
            <a:r>
              <a:rPr lang="en-US" dirty="0">
                <a:latin typeface="Calibri"/>
                <a:ea typeface="Calibri"/>
                <a:cs typeface="Arial"/>
              </a:rPr>
              <a:t> :</a:t>
            </a:r>
            <a:endParaRPr lang="en-US" sz="1600" dirty="0">
              <a:latin typeface="Calibri"/>
              <a:ea typeface="Calibri"/>
              <a:cs typeface="Arial"/>
            </a:endParaRPr>
          </a:p>
          <a:p>
            <a:pPr marL="0">
              <a:lnSpc>
                <a:spcPct val="115000"/>
              </a:lnSpc>
              <a:spcBef>
                <a:spcPts val="0"/>
              </a:spcBef>
              <a:spcAft>
                <a:spcPts val="1000"/>
              </a:spcAft>
              <a:buNone/>
            </a:pPr>
            <a:r>
              <a:rPr lang="en-US" dirty="0">
                <a:latin typeface="Calibri"/>
                <a:ea typeface="Calibri"/>
                <a:cs typeface="Arial"/>
              </a:rPr>
              <a:t>-1 </a:t>
            </a:r>
            <a:r>
              <a:rPr lang="fa-IR" dirty="0">
                <a:latin typeface="Calibri"/>
                <a:ea typeface="Calibri"/>
                <a:cs typeface="Arial"/>
              </a:rPr>
              <a:t>سفيد ( اتاقهاي پرسنل</a:t>
            </a:r>
            <a:r>
              <a:rPr lang="en-US" dirty="0">
                <a:latin typeface="Calibri"/>
                <a:ea typeface="Calibri"/>
                <a:cs typeface="Arial"/>
              </a:rPr>
              <a:t> 2-     ( </a:t>
            </a:r>
            <a:r>
              <a:rPr lang="fa-IR" dirty="0">
                <a:latin typeface="Calibri"/>
                <a:ea typeface="Calibri"/>
                <a:cs typeface="Arial"/>
              </a:rPr>
              <a:t>سبز يا آبي </a:t>
            </a:r>
            <a:r>
              <a:rPr lang="en-US" dirty="0">
                <a:latin typeface="Calibri"/>
                <a:ea typeface="Calibri"/>
                <a:cs typeface="Arial"/>
              </a:rPr>
              <a:t>) </a:t>
            </a:r>
            <a:r>
              <a:rPr lang="fa-IR" dirty="0">
                <a:latin typeface="Calibri"/>
                <a:ea typeface="Calibri"/>
                <a:cs typeface="Arial"/>
              </a:rPr>
              <a:t>اتاقهاي بيماران و راهرو )</a:t>
            </a:r>
            <a:endParaRPr lang="en-US" sz="1600" dirty="0">
              <a:latin typeface="Calibri"/>
              <a:ea typeface="Calibri"/>
              <a:cs typeface="Arial"/>
            </a:endParaRPr>
          </a:p>
          <a:p>
            <a:pPr marL="0">
              <a:lnSpc>
                <a:spcPct val="115000"/>
              </a:lnSpc>
              <a:spcBef>
                <a:spcPts val="0"/>
              </a:spcBef>
              <a:spcAft>
                <a:spcPts val="1000"/>
              </a:spcAft>
              <a:buNone/>
            </a:pPr>
            <a:r>
              <a:rPr lang="en-US" dirty="0">
                <a:latin typeface="Calibri"/>
                <a:ea typeface="Calibri"/>
                <a:cs typeface="Arial"/>
              </a:rPr>
              <a:t>   -3 </a:t>
            </a:r>
            <a:r>
              <a:rPr lang="fa-IR" dirty="0">
                <a:latin typeface="Calibri"/>
                <a:ea typeface="Calibri"/>
                <a:cs typeface="Arial"/>
              </a:rPr>
              <a:t>زرد </a:t>
            </a:r>
            <a:r>
              <a:rPr lang="en-US" dirty="0">
                <a:latin typeface="Calibri"/>
                <a:ea typeface="Calibri"/>
                <a:cs typeface="Arial"/>
              </a:rPr>
              <a:t>) </a:t>
            </a:r>
            <a:r>
              <a:rPr lang="fa-IR" dirty="0">
                <a:latin typeface="Calibri"/>
                <a:ea typeface="Calibri"/>
                <a:cs typeface="Arial"/>
              </a:rPr>
              <a:t>اتاق ايزوله </a:t>
            </a:r>
            <a:r>
              <a:rPr lang="en-US" dirty="0">
                <a:latin typeface="Calibri"/>
                <a:ea typeface="Calibri"/>
                <a:cs typeface="Arial"/>
              </a:rPr>
              <a:t>(</a:t>
            </a:r>
            <a:endParaRPr lang="en-US" sz="1600" dirty="0">
              <a:latin typeface="Calibri"/>
              <a:ea typeface="Calibri"/>
              <a:cs typeface="Arial"/>
            </a:endParaRPr>
          </a:p>
          <a:p>
            <a:r>
              <a:rPr lang="fa-IR" b="1" dirty="0">
                <a:solidFill>
                  <a:srgbClr val="C00000"/>
                </a:solidFill>
                <a:latin typeface="Calibri"/>
                <a:ea typeface="Calibri"/>
                <a:cs typeface="Arial"/>
              </a:rPr>
              <a:t>نخ</a:t>
            </a:r>
            <a:r>
              <a:rPr lang="fa-IR" b="1" dirty="0">
                <a:solidFill>
                  <a:srgbClr val="C00000"/>
                </a:solidFill>
                <a:ea typeface="Calibri"/>
                <a:cs typeface="Calibri"/>
              </a:rPr>
              <a:t> </a:t>
            </a:r>
            <a:r>
              <a:rPr lang="fa-IR" b="1" dirty="0">
                <a:solidFill>
                  <a:srgbClr val="C00000"/>
                </a:solidFill>
                <a:latin typeface="Calibri"/>
                <a:ea typeface="Calibri"/>
                <a:cs typeface="Arial"/>
              </a:rPr>
              <a:t>تي</a:t>
            </a:r>
            <a:r>
              <a:rPr lang="fa-IR" b="1" dirty="0">
                <a:solidFill>
                  <a:srgbClr val="C00000"/>
                </a:solidFill>
                <a:ea typeface="Calibri"/>
                <a:cs typeface="Calibri"/>
              </a:rPr>
              <a:t> </a:t>
            </a:r>
            <a:r>
              <a:rPr lang="fa-IR" b="1" dirty="0">
                <a:solidFill>
                  <a:srgbClr val="C00000"/>
                </a:solidFill>
                <a:latin typeface="Calibri"/>
                <a:ea typeface="Calibri"/>
                <a:cs typeface="Arial"/>
              </a:rPr>
              <a:t>هر</a:t>
            </a:r>
            <a:r>
              <a:rPr lang="en-US" b="1" dirty="0">
                <a:solidFill>
                  <a:srgbClr val="C00000"/>
                </a:solidFill>
                <a:latin typeface="Calibri"/>
                <a:ea typeface="Calibri"/>
                <a:cs typeface="Arial"/>
              </a:rPr>
              <a:t> 15 </a:t>
            </a:r>
            <a:r>
              <a:rPr lang="fa-IR" b="1" dirty="0">
                <a:solidFill>
                  <a:srgbClr val="C00000"/>
                </a:solidFill>
                <a:latin typeface="Calibri"/>
                <a:ea typeface="Calibri"/>
                <a:cs typeface="Arial"/>
              </a:rPr>
              <a:t>روز</a:t>
            </a:r>
            <a:r>
              <a:rPr lang="fa-IR" b="1" dirty="0">
                <a:solidFill>
                  <a:srgbClr val="C00000"/>
                </a:solidFill>
                <a:ea typeface="Calibri"/>
                <a:cs typeface="Calibri"/>
              </a:rPr>
              <a:t> </a:t>
            </a:r>
            <a:r>
              <a:rPr lang="fa-IR" b="1" dirty="0">
                <a:solidFill>
                  <a:srgbClr val="C00000"/>
                </a:solidFill>
                <a:latin typeface="Calibri"/>
                <a:ea typeface="Calibri"/>
                <a:cs typeface="Arial"/>
              </a:rPr>
              <a:t>يكبار</a:t>
            </a:r>
            <a:r>
              <a:rPr lang="fa-IR" b="1" dirty="0">
                <a:solidFill>
                  <a:srgbClr val="C00000"/>
                </a:solidFill>
                <a:ea typeface="Calibri"/>
                <a:cs typeface="Calibri"/>
              </a:rPr>
              <a:t> </a:t>
            </a:r>
            <a:r>
              <a:rPr lang="fa-IR" b="1" dirty="0">
                <a:solidFill>
                  <a:srgbClr val="C00000"/>
                </a:solidFill>
                <a:latin typeface="Calibri"/>
                <a:ea typeface="Calibri"/>
                <a:cs typeface="Arial"/>
              </a:rPr>
              <a:t>بايد</a:t>
            </a:r>
            <a:r>
              <a:rPr lang="fa-IR" b="1" dirty="0">
                <a:solidFill>
                  <a:srgbClr val="C00000"/>
                </a:solidFill>
                <a:ea typeface="Calibri"/>
                <a:cs typeface="Calibri"/>
              </a:rPr>
              <a:t> </a:t>
            </a:r>
            <a:r>
              <a:rPr lang="fa-IR" b="1" dirty="0">
                <a:solidFill>
                  <a:srgbClr val="C00000"/>
                </a:solidFill>
                <a:latin typeface="Calibri"/>
                <a:ea typeface="Calibri"/>
                <a:cs typeface="Arial"/>
              </a:rPr>
              <a:t>تعويض</a:t>
            </a:r>
            <a:r>
              <a:rPr lang="fa-IR" b="1" dirty="0">
                <a:solidFill>
                  <a:srgbClr val="C00000"/>
                </a:solidFill>
                <a:ea typeface="Calibri"/>
                <a:cs typeface="Calibri"/>
              </a:rPr>
              <a:t> </a:t>
            </a:r>
            <a:r>
              <a:rPr lang="fa-IR" b="1" dirty="0">
                <a:solidFill>
                  <a:srgbClr val="C00000"/>
                </a:solidFill>
                <a:latin typeface="Calibri"/>
                <a:ea typeface="Calibri"/>
                <a:cs typeface="Arial"/>
              </a:rPr>
              <a:t>شوند</a:t>
            </a:r>
            <a:r>
              <a:rPr lang="fa-IR" b="1" dirty="0">
                <a:solidFill>
                  <a:srgbClr val="C00000"/>
                </a:solidFill>
                <a:ea typeface="Calibri"/>
                <a:cs typeface="Calibri"/>
              </a:rPr>
              <a:t> </a:t>
            </a:r>
            <a:endParaRPr lang="en-US" b="1" dirty="0">
              <a:solidFill>
                <a:srgbClr val="C00000"/>
              </a:solidFill>
            </a:endParaRPr>
          </a:p>
        </p:txBody>
      </p:sp>
    </p:spTree>
    <p:extLst>
      <p:ext uri="{BB962C8B-B14F-4D97-AF65-F5344CB8AC3E}">
        <p14:creationId xmlns:p14="http://schemas.microsoft.com/office/powerpoint/2010/main" val="15203616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pic>
        <p:nvPicPr>
          <p:cNvPr id="1026" name="Picture 2"/>
          <p:cNvPicPr>
            <a:picLocks noChangeAspect="1" noChangeArrowheads="1"/>
          </p:cNvPicPr>
          <p:nvPr/>
        </p:nvPicPr>
        <p:blipFill>
          <a:blip r:embed="rId2"/>
          <a:srcRect/>
          <a:stretch>
            <a:fillRect/>
          </a:stretch>
        </p:blipFill>
        <p:spPr bwMode="auto">
          <a:xfrm>
            <a:off x="2285984" y="500042"/>
            <a:ext cx="6477016" cy="6053158"/>
          </a:xfrm>
          <a:prstGeom prst="rect">
            <a:avLst/>
          </a:prstGeom>
          <a:noFill/>
          <a:ln w="9525">
            <a:noFill/>
            <a:miter lim="800000"/>
            <a:headEnd/>
            <a:tailEnd/>
          </a:ln>
          <a:effectLst/>
        </p:spPr>
      </p:pic>
    </p:spTree>
  </p:cSld>
  <p:clrMapOvr>
    <a:masterClrMapping/>
  </p:clrMapOvr>
  <p:transition>
    <p:wheel spokes="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600" b="1" dirty="0">
                <a:solidFill>
                  <a:schemeClr val="tx1"/>
                </a:solidFill>
              </a:rPr>
              <a:t>شستشوي روزانه با دستگاه سيار</a:t>
            </a:r>
            <a:endParaRPr lang="fa-IR" sz="3600" dirty="0">
              <a:solidFill>
                <a:schemeClr val="tx1"/>
              </a:solidFill>
            </a:endParaRPr>
          </a:p>
        </p:txBody>
      </p:sp>
      <p:sp>
        <p:nvSpPr>
          <p:cNvPr id="3" name="Content Placeholder 2"/>
          <p:cNvSpPr>
            <a:spLocks noGrp="1"/>
          </p:cNvSpPr>
          <p:nvPr>
            <p:ph sz="quarter" idx="1"/>
          </p:nvPr>
        </p:nvSpPr>
        <p:spPr>
          <a:xfrm>
            <a:off x="457200" y="1857364"/>
            <a:ext cx="8043890" cy="4616588"/>
          </a:xfrm>
        </p:spPr>
        <p:txBody>
          <a:bodyPr>
            <a:normAutofit/>
          </a:bodyPr>
          <a:lstStyle/>
          <a:p>
            <a:r>
              <a:rPr lang="fa-IR" sz="3600" dirty="0"/>
              <a:t>يك مخزن را با آب و پودر شوينده و مخزن ديگر را با آب تميز پر كنيد سپس تي كثيف را داخل مخزن آب تميز فروبرده</a:t>
            </a:r>
            <a:r>
              <a:rPr lang="fa-IR" sz="3600" dirty="0" smtClean="0"/>
              <a:t>، آب گيري كرده و بعد مجدداً داخل مخزن آب و مواد شوينده فرو برده ، آبگيري نموده و كف را تميز كنيد.</a:t>
            </a:r>
          </a:p>
          <a:p>
            <a:endParaRPr lang="fa-IR" sz="40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11156"/>
          </a:xfrm>
        </p:spPr>
        <p:txBody>
          <a:bodyPr>
            <a:normAutofit fontScale="90000"/>
          </a:bodyPr>
          <a:lstStyle/>
          <a:p>
            <a:endParaRPr lang="fa-IR" dirty="0"/>
          </a:p>
        </p:txBody>
      </p:sp>
      <p:sp>
        <p:nvSpPr>
          <p:cNvPr id="3" name="Content Placeholder 2"/>
          <p:cNvSpPr>
            <a:spLocks noGrp="1"/>
          </p:cNvSpPr>
          <p:nvPr>
            <p:ph sz="quarter" idx="1"/>
          </p:nvPr>
        </p:nvSpPr>
        <p:spPr>
          <a:xfrm>
            <a:off x="457200" y="785794"/>
            <a:ext cx="7472386" cy="5572164"/>
          </a:xfrm>
        </p:spPr>
        <p:txBody>
          <a:bodyPr>
            <a:normAutofit/>
          </a:bodyPr>
          <a:lstStyle/>
          <a:p>
            <a:r>
              <a:rPr lang="fa-IR" sz="2800" b="1" dirty="0" smtClean="0"/>
              <a:t>نظافت انبار:</a:t>
            </a:r>
            <a:r>
              <a:rPr lang="fa-IR" sz="2800" dirty="0" smtClean="0"/>
              <a:t>ا</a:t>
            </a:r>
            <a:r>
              <a:rPr lang="fa-IR" dirty="0" smtClean="0"/>
              <a:t>نبارها </a:t>
            </a:r>
            <a:r>
              <a:rPr lang="fa-IR" dirty="0"/>
              <a:t>بايد هر هفته با دستمال مرطوب گردگيري شود و از گذاشتن كارتن در انبار جداً خودداري شود</a:t>
            </a:r>
            <a:r>
              <a:rPr lang="fa-IR" dirty="0" smtClean="0"/>
              <a:t>.</a:t>
            </a:r>
          </a:p>
          <a:p>
            <a:endParaRPr lang="fa-IR" sz="2800" dirty="0" smtClean="0"/>
          </a:p>
          <a:p>
            <a:r>
              <a:rPr lang="fa-IR" sz="2800" b="1" dirty="0"/>
              <a:t>نظافت تلفن: </a:t>
            </a:r>
            <a:r>
              <a:rPr lang="fa-IR" dirty="0"/>
              <a:t>در پايان هر روز با الكل </a:t>
            </a:r>
            <a:r>
              <a:rPr lang="fa-IR" dirty="0" smtClean="0"/>
              <a:t>70 </a:t>
            </a:r>
            <a:r>
              <a:rPr lang="fa-IR" dirty="0"/>
              <a:t>% ضد عفوني شود</a:t>
            </a:r>
            <a:r>
              <a:rPr lang="fa-IR" dirty="0" smtClean="0"/>
              <a:t>.</a:t>
            </a:r>
          </a:p>
          <a:p>
            <a:pPr marL="0" indent="0">
              <a:buNone/>
            </a:pPr>
            <a:endParaRPr lang="fa-IR" sz="2800" dirty="0" smtClean="0"/>
          </a:p>
          <a:p>
            <a:r>
              <a:rPr lang="fa-IR" sz="2800" b="1" dirty="0"/>
              <a:t>نظافت ترالي پانسمان و دارو : </a:t>
            </a:r>
            <a:r>
              <a:rPr lang="fa-IR" dirty="0"/>
              <a:t>قبل از انجام كار و پايان هر شيفت كاري بايستي روي ترالي با الكل 70 % ضد </a:t>
            </a:r>
            <a:r>
              <a:rPr lang="fa-IR" dirty="0" smtClean="0"/>
              <a:t>عفوني</a:t>
            </a:r>
            <a:r>
              <a:rPr lang="en-US" dirty="0" smtClean="0"/>
              <a:t> </a:t>
            </a:r>
            <a:r>
              <a:rPr lang="fa-IR" dirty="0" smtClean="0"/>
              <a:t>شود و اگر آلودگي روي ترالي باشد ابتدا آن را پاك كرده و سپس با الكل ضد عفوني شود. دقت شود پايه و چرخ هاي ترالي بايد روزانه با دستمال جداگانه تميز شود.</a:t>
            </a:r>
            <a:endParaRPr lang="fa-IR" sz="2800" dirty="0" smtClean="0"/>
          </a:p>
          <a:p>
            <a:endParaRPr lang="fa-IR" sz="2800" b="1" dirty="0" smtClean="0"/>
          </a:p>
          <a:p>
            <a:endParaRPr lang="fa-IR" sz="2800" dirty="0" smtClean="0"/>
          </a:p>
          <a:p>
            <a:endParaRPr lang="fa-IR" sz="2000" b="1"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000" b="1" dirty="0">
                <a:solidFill>
                  <a:schemeClr val="tx1"/>
                </a:solidFill>
              </a:rPr>
              <a:t>نظافت دستگاه فشار سنج و گوشي</a:t>
            </a:r>
            <a:endParaRPr lang="fa-IR" sz="4000" dirty="0">
              <a:solidFill>
                <a:schemeClr val="tx1"/>
              </a:solidFill>
            </a:endParaRPr>
          </a:p>
        </p:txBody>
      </p:sp>
      <p:sp>
        <p:nvSpPr>
          <p:cNvPr id="3" name="Content Placeholder 2"/>
          <p:cNvSpPr>
            <a:spLocks noGrp="1"/>
          </p:cNvSpPr>
          <p:nvPr>
            <p:ph sz="quarter" idx="1"/>
          </p:nvPr>
        </p:nvSpPr>
        <p:spPr>
          <a:xfrm>
            <a:off x="457200" y="2143116"/>
            <a:ext cx="7467600" cy="4330836"/>
          </a:xfrm>
        </p:spPr>
        <p:txBody>
          <a:bodyPr>
            <a:normAutofit/>
          </a:bodyPr>
          <a:lstStyle/>
          <a:p>
            <a:r>
              <a:rPr lang="fa-IR" sz="3200" dirty="0"/>
              <a:t>گوشي فشارسنج بايد با الكل 70 % ضدعفوني شود. كاف دستگاه فشارسنج در صورت آلودگي بايد خارج و شسته </a:t>
            </a:r>
            <a:r>
              <a:rPr lang="fa-IR" sz="3200" dirty="0" smtClean="0"/>
              <a:t>شود.</a:t>
            </a:r>
            <a:endParaRPr lang="fa-IR" sz="32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200" b="1" dirty="0" smtClean="0">
                <a:solidFill>
                  <a:schemeClr val="tx1"/>
                </a:solidFill>
              </a:rPr>
              <a:t>مراحل شستشوي ست هاي پانسمان</a:t>
            </a:r>
            <a:r>
              <a:rPr lang="fa-IR" b="1" dirty="0" smtClean="0"/>
              <a:t/>
            </a:r>
            <a:br>
              <a:rPr lang="fa-IR" b="1" dirty="0" smtClean="0"/>
            </a:br>
            <a:endParaRPr lang="fa-IR" dirty="0"/>
          </a:p>
        </p:txBody>
      </p:sp>
      <p:sp>
        <p:nvSpPr>
          <p:cNvPr id="3" name="Content Placeholder 2"/>
          <p:cNvSpPr>
            <a:spLocks noGrp="1"/>
          </p:cNvSpPr>
          <p:nvPr>
            <p:ph sz="quarter" idx="1"/>
          </p:nvPr>
        </p:nvSpPr>
        <p:spPr>
          <a:xfrm>
            <a:off x="457200" y="1428736"/>
            <a:ext cx="7758138" cy="5045216"/>
          </a:xfrm>
        </p:spPr>
        <p:txBody>
          <a:bodyPr>
            <a:normAutofit/>
          </a:bodyPr>
          <a:lstStyle/>
          <a:p>
            <a:r>
              <a:rPr lang="fa-IR" dirty="0" smtClean="0"/>
              <a:t>هنگام انجام كار حتمأ از وسايل حفاظتي ( دستكش دو لايه كارگري ، عينك محافظ چشم ، چكمه ساقه بلند ، گان و روي آن پيشبند ضدآب قابل شستشو و ماسك استفاده شود و </a:t>
            </a:r>
            <a:r>
              <a:rPr lang="fa-IR" b="1" dirty="0" smtClean="0"/>
              <a:t>روند كار به صورت زير: </a:t>
            </a:r>
          </a:p>
          <a:p>
            <a:endParaRPr lang="fa-IR" b="1" dirty="0" smtClean="0"/>
          </a:p>
          <a:p>
            <a:pPr>
              <a:buNone/>
            </a:pPr>
            <a:r>
              <a:rPr lang="fa-IR" dirty="0" smtClean="0"/>
              <a:t>1- وسايل ابتدا با آب سرد و برس كاملأ تميز شوند.</a:t>
            </a:r>
          </a:p>
          <a:p>
            <a:pPr>
              <a:buNone/>
            </a:pPr>
            <a:endParaRPr lang="fa-IR" dirty="0" smtClean="0"/>
          </a:p>
          <a:p>
            <a:pPr>
              <a:buNone/>
            </a:pPr>
            <a:r>
              <a:rPr lang="fa-IR" dirty="0" smtClean="0"/>
              <a:t>2- سپس با آب و مايع صابون به خوبي شسته شوند و مجددأ به خوبي آبكشي شوند.</a:t>
            </a:r>
          </a:p>
          <a:p>
            <a:endParaRPr lang="fa-IR" dirty="0" smtClean="0"/>
          </a:p>
          <a:p>
            <a:pPr>
              <a:buNone/>
            </a:pPr>
            <a:r>
              <a:rPr lang="fa-IR" dirty="0" smtClean="0"/>
              <a:t>3-پس از آن در محلول ضدعفوني كننده به مدت15-20 دقيقه غوطه ور شوند و سپس كاملأ آبكشي شوند</a:t>
            </a:r>
          </a:p>
          <a:p>
            <a:pPr>
              <a:buNone/>
            </a:pPr>
            <a:endParaRPr lang="fa-I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sz="quarter" idx="1"/>
          </p:nvPr>
        </p:nvSpPr>
        <p:spPr>
          <a:xfrm>
            <a:off x="214282" y="1600200"/>
            <a:ext cx="7710518" cy="4829196"/>
          </a:xfrm>
        </p:spPr>
        <p:txBody>
          <a:bodyPr>
            <a:normAutofit/>
          </a:bodyPr>
          <a:lstStyle/>
          <a:p>
            <a:pPr>
              <a:buNone/>
            </a:pPr>
            <a:r>
              <a:rPr lang="fa-IR" dirty="0" smtClean="0"/>
              <a:t>4- پس </a:t>
            </a:r>
            <a:r>
              <a:rPr lang="fa-IR" dirty="0"/>
              <a:t>از آخرين آبكشي جهت آبگيري داخل سبدهاي فلزي قرار داده </a:t>
            </a:r>
            <a:r>
              <a:rPr lang="fa-IR" dirty="0" smtClean="0"/>
              <a:t>شوند.</a:t>
            </a:r>
          </a:p>
          <a:p>
            <a:pPr>
              <a:buNone/>
            </a:pPr>
            <a:endParaRPr lang="fa-IR" dirty="0" smtClean="0"/>
          </a:p>
          <a:p>
            <a:pPr>
              <a:buNone/>
            </a:pPr>
            <a:r>
              <a:rPr lang="fa-IR" dirty="0" smtClean="0"/>
              <a:t>5- پس </a:t>
            </a:r>
            <a:r>
              <a:rPr lang="fa-IR" dirty="0"/>
              <a:t>از خشك شدن كامل داخل سبدهاي مخصوص </a:t>
            </a:r>
            <a:r>
              <a:rPr lang="fa-IR" dirty="0" smtClean="0"/>
              <a:t>تحويل  استريليزاسيون </a:t>
            </a:r>
            <a:r>
              <a:rPr lang="fa-IR" dirty="0"/>
              <a:t>مركزي </a:t>
            </a:r>
            <a:r>
              <a:rPr lang="fa-IR" dirty="0" smtClean="0"/>
              <a:t>شوند.</a:t>
            </a:r>
          </a:p>
          <a:p>
            <a:pPr>
              <a:buNone/>
            </a:pPr>
            <a:endParaRPr lang="fa-IR" dirty="0" smtClean="0"/>
          </a:p>
          <a:p>
            <a:pPr>
              <a:buNone/>
            </a:pPr>
            <a:r>
              <a:rPr lang="fa-IR" dirty="0" smtClean="0"/>
              <a:t>6- ست </a:t>
            </a:r>
            <a:r>
              <a:rPr lang="fa-IR" dirty="0"/>
              <a:t>هاي پانسمان و ساير وسايل استريل بخش داراي تاريخ باشند و دقت شود كه ست ها </a:t>
            </a:r>
            <a:r>
              <a:rPr lang="fa-IR" dirty="0" smtClean="0"/>
              <a:t>و وسايل </a:t>
            </a:r>
            <a:r>
              <a:rPr lang="fa-IR" dirty="0"/>
              <a:t>استريلي كه </a:t>
            </a:r>
            <a:r>
              <a:rPr lang="fa-IR" dirty="0" smtClean="0"/>
              <a:t>در</a:t>
            </a:r>
            <a:r>
              <a:rPr lang="en-US" dirty="0" smtClean="0"/>
              <a:t> </a:t>
            </a:r>
            <a:r>
              <a:rPr lang="fa-IR" dirty="0">
                <a:solidFill>
                  <a:prstClr val="black"/>
                </a:solidFill>
              </a:rPr>
              <a:t>كاغذ گراف قرار دارند </a:t>
            </a:r>
            <a:r>
              <a:rPr lang="fa-IR" dirty="0" smtClean="0">
                <a:solidFill>
                  <a:srgbClr val="C00000"/>
                </a:solidFill>
              </a:rPr>
              <a:t>48</a:t>
            </a:r>
            <a:r>
              <a:rPr lang="en-US" dirty="0" smtClean="0">
                <a:solidFill>
                  <a:srgbClr val="C00000"/>
                </a:solidFill>
              </a:rPr>
              <a:t> </a:t>
            </a:r>
            <a:r>
              <a:rPr lang="fa-IR" dirty="0" smtClean="0">
                <a:solidFill>
                  <a:srgbClr val="C00000"/>
                </a:solidFill>
              </a:rPr>
              <a:t>-72</a:t>
            </a:r>
            <a:r>
              <a:rPr lang="fa-IR" dirty="0" smtClean="0"/>
              <a:t>ساعت </a:t>
            </a:r>
            <a:r>
              <a:rPr lang="fa-IR" dirty="0"/>
              <a:t>و ست ها و ، وسايل </a:t>
            </a:r>
            <a:r>
              <a:rPr lang="fa-IR" dirty="0" smtClean="0"/>
              <a:t>پاك </a:t>
            </a:r>
            <a:r>
              <a:rPr lang="fa-IR" dirty="0"/>
              <a:t>شده در پارچه هاي دو </a:t>
            </a:r>
            <a:r>
              <a:rPr lang="fa-IR" dirty="0" smtClean="0"/>
              <a:t>لايه</a:t>
            </a:r>
            <a:r>
              <a:rPr lang="fa-IR" dirty="0" smtClean="0">
                <a:solidFill>
                  <a:srgbClr val="C00000"/>
                </a:solidFill>
              </a:rPr>
              <a:t>7-10</a:t>
            </a:r>
            <a:r>
              <a:rPr lang="fa-IR" dirty="0" smtClean="0"/>
              <a:t> </a:t>
            </a:r>
            <a:r>
              <a:rPr lang="fa-IR" dirty="0"/>
              <a:t>روز قابل </a:t>
            </a:r>
            <a:r>
              <a:rPr lang="fa-IR" dirty="0" smtClean="0"/>
              <a:t>استفاده </a:t>
            </a:r>
            <a:r>
              <a:rPr lang="fa-IR" dirty="0"/>
              <a:t>مي باشند در صورت عدم استفاده و سر رسيدن تاريخ انقضاء لطفأ جهت </a:t>
            </a:r>
            <a:r>
              <a:rPr lang="fa-IR" dirty="0" smtClean="0"/>
              <a:t>استريل سازي</a:t>
            </a:r>
            <a:r>
              <a:rPr lang="en-US" dirty="0" smtClean="0"/>
              <a:t> </a:t>
            </a:r>
            <a:r>
              <a:rPr lang="fa-IR" dirty="0" smtClean="0">
                <a:solidFill>
                  <a:prstClr val="black"/>
                </a:solidFill>
              </a:rPr>
              <a:t>مركز </a:t>
            </a:r>
            <a:r>
              <a:rPr lang="en-US" dirty="0">
                <a:solidFill>
                  <a:prstClr val="black"/>
                </a:solidFill>
              </a:rPr>
              <a:t>CSR</a:t>
            </a:r>
            <a:r>
              <a:rPr lang="fa-IR" dirty="0" smtClean="0"/>
              <a:t> </a:t>
            </a:r>
            <a:r>
              <a:rPr lang="fa-IR" dirty="0"/>
              <a:t>مجدد </a:t>
            </a:r>
            <a:r>
              <a:rPr lang="fa-IR" dirty="0" smtClean="0"/>
              <a:t>به</a:t>
            </a:r>
            <a:r>
              <a:rPr lang="fa-IR" dirty="0"/>
              <a:t> فرستاده شود.</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2800" b="1" dirty="0">
                <a:solidFill>
                  <a:schemeClr val="tx1"/>
                </a:solidFill>
              </a:rPr>
              <a:t>كليه سرپرستاران بخش ها و مسئولين واحدها مسئول مديريت پسماند بخش و واحد خود مي باشند و ملزم به رعايت</a:t>
            </a:r>
          </a:p>
        </p:txBody>
      </p:sp>
      <p:sp>
        <p:nvSpPr>
          <p:cNvPr id="3" name="Content Placeholder 2"/>
          <p:cNvSpPr>
            <a:spLocks noGrp="1"/>
          </p:cNvSpPr>
          <p:nvPr>
            <p:ph sz="quarter" idx="1"/>
          </p:nvPr>
        </p:nvSpPr>
        <p:spPr>
          <a:xfrm>
            <a:off x="457200" y="1928802"/>
            <a:ext cx="7467600" cy="4545150"/>
          </a:xfrm>
        </p:spPr>
        <p:txBody>
          <a:bodyPr>
            <a:normAutofit/>
          </a:bodyPr>
          <a:lstStyle/>
          <a:p>
            <a:r>
              <a:rPr lang="fa-IR" dirty="0"/>
              <a:t>تفكيك زباله هاي عفوني از غير عفوني در هر بخش به درستي انجام </a:t>
            </a:r>
            <a:r>
              <a:rPr lang="fa-IR" dirty="0" smtClean="0"/>
              <a:t>شود.</a:t>
            </a:r>
          </a:p>
          <a:p>
            <a:endParaRPr lang="fa-IR" dirty="0" smtClean="0"/>
          </a:p>
          <a:p>
            <a:r>
              <a:rPr lang="fa-IR" dirty="0"/>
              <a:t>هيچ كيسه محتوي زباله نبايد بدون داشتن برچسب و تعيين نوع محتواي كيسه از بخش خارج </a:t>
            </a:r>
            <a:r>
              <a:rPr lang="fa-IR" dirty="0" smtClean="0"/>
              <a:t>شود.</a:t>
            </a:r>
          </a:p>
          <a:p>
            <a:endParaRPr lang="fa-IR" dirty="0" smtClean="0"/>
          </a:p>
          <a:p>
            <a:r>
              <a:rPr lang="fa-IR" dirty="0"/>
              <a:t>روي كيسه هاي زرد و مشكي حاوي زباله برچسب مخصوص تحت عنوان </a:t>
            </a:r>
            <a:r>
              <a:rPr lang="fa-IR" b="1" dirty="0">
                <a:solidFill>
                  <a:srgbClr val="C00000"/>
                </a:solidFill>
              </a:rPr>
              <a:t>نام بخش ، تاريخ توليد ، نوع </a:t>
            </a:r>
            <a:r>
              <a:rPr lang="fa-IR" b="1" dirty="0" smtClean="0">
                <a:solidFill>
                  <a:srgbClr val="C00000"/>
                </a:solidFill>
              </a:rPr>
              <a:t>زباله </a:t>
            </a:r>
            <a:r>
              <a:rPr lang="fa-IR" dirty="0" smtClean="0"/>
              <a:t>نوشته </a:t>
            </a:r>
            <a:r>
              <a:rPr lang="fa-IR" dirty="0"/>
              <a:t>شود و براي انتقال به اتاقك زباله آماده </a:t>
            </a:r>
            <a:r>
              <a:rPr lang="fa-IR" dirty="0" smtClean="0"/>
              <a:t>شود.</a:t>
            </a:r>
          </a:p>
          <a:p>
            <a:endParaRPr lang="fa-I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4" name="Content Placeholder 3" descr="08.jpg"/>
          <p:cNvPicPr>
            <a:picLocks noGrp="1" noChangeAspect="1"/>
          </p:cNvPicPr>
          <p:nvPr>
            <p:ph sz="quarter" idx="1"/>
          </p:nvPr>
        </p:nvPicPr>
        <p:blipFill>
          <a:blip r:embed="rId2"/>
          <a:stretch>
            <a:fillRect/>
          </a:stretch>
        </p:blipFill>
        <p:spPr>
          <a:xfrm>
            <a:off x="500034" y="285728"/>
            <a:ext cx="7786742" cy="607225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TextBox 4"/>
          <p:cNvSpPr txBox="1"/>
          <p:nvPr/>
        </p:nvSpPr>
        <p:spPr>
          <a:xfrm>
            <a:off x="2714612" y="428604"/>
            <a:ext cx="4000528" cy="1107996"/>
          </a:xfrm>
          <a:prstGeom prst="rect">
            <a:avLst/>
          </a:prstGeom>
          <a:noFill/>
        </p:spPr>
        <p:txBody>
          <a:bodyPr wrap="square" rtlCol="1">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fa-IR" sz="6600" b="1" dirty="0" smtClean="0">
                <a:ln/>
                <a:solidFill>
                  <a:schemeClr val="accent3"/>
                </a:solidFill>
              </a:rPr>
              <a:t>با تشکر </a:t>
            </a:r>
            <a:endParaRPr lang="fa-IR" sz="6600" b="1" dirty="0">
              <a:ln/>
              <a:solidFill>
                <a:schemeClr val="accent3"/>
              </a:solidFill>
            </a:endParaRPr>
          </a:p>
        </p:txBody>
      </p:sp>
      <p:sp>
        <p:nvSpPr>
          <p:cNvPr id="6" name="TextBox 5"/>
          <p:cNvSpPr txBox="1"/>
          <p:nvPr/>
        </p:nvSpPr>
        <p:spPr>
          <a:xfrm>
            <a:off x="2428860" y="4071942"/>
            <a:ext cx="3500462" cy="369332"/>
          </a:xfrm>
          <a:prstGeom prst="rect">
            <a:avLst/>
          </a:prstGeom>
          <a:noFill/>
        </p:spPr>
        <p:txBody>
          <a:bodyPr wrap="square" rtlCol="1">
            <a:spAutoFit/>
          </a:bodyPr>
          <a:lstStyle/>
          <a:p>
            <a:endParaRPr lang="fa-I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43042" y="1714488"/>
            <a:ext cx="7500958" cy="1500198"/>
          </a:xfrm>
        </p:spPr>
        <p:txBody>
          <a:bodyPr>
            <a:noAutofit/>
          </a:bodyPr>
          <a:lstStyle/>
          <a:p>
            <a:pPr algn="ctr"/>
            <a:r>
              <a:rPr lang="fa-IR" sz="2800" cap="none"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cs typeface="B Nasim" pitchFamily="2" charset="-78"/>
              </a:rPr>
              <a:t>بهداشت و نظافت محيط ( اصول بهداشت </a:t>
            </a:r>
            <a:r>
              <a:rPr lang="fa-IR" sz="2800" cap="none"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cs typeface="B Nasim" pitchFamily="2" charset="-78"/>
              </a:rPr>
              <a:t>محيط بيمارستان</a:t>
            </a:r>
            <a:r>
              <a:rPr lang="fa-IR" sz="2800" cap="none"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cs typeface="B Nasim" pitchFamily="2" charset="-78"/>
              </a:rPr>
              <a:t>)</a:t>
            </a:r>
          </a:p>
        </p:txBody>
      </p:sp>
      <p:sp>
        <p:nvSpPr>
          <p:cNvPr id="3" name="Subtitle 2"/>
          <p:cNvSpPr>
            <a:spLocks noGrp="1"/>
          </p:cNvSpPr>
          <p:nvPr>
            <p:ph type="subTitle" idx="1"/>
          </p:nvPr>
        </p:nvSpPr>
        <p:spPr>
          <a:xfrm>
            <a:off x="2286000" y="4500570"/>
            <a:ext cx="6172200" cy="928694"/>
          </a:xfrm>
        </p:spPr>
        <p:txBody>
          <a:bodyPr>
            <a:normAutofit/>
          </a:bodyPr>
          <a:lstStyle/>
          <a:p>
            <a:pPr algn="ctr"/>
            <a:r>
              <a:rPr lang="fa-IR" sz="2800"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واحد بهداشت بیمارستان</a:t>
            </a:r>
            <a:endParaRPr lang="fa-IR" sz="2800"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214422"/>
            <a:ext cx="7467600" cy="5259530"/>
          </a:xfrm>
        </p:spPr>
        <p:txBody>
          <a:bodyPr>
            <a:normAutofit/>
          </a:bodyPr>
          <a:lstStyle/>
          <a:p>
            <a:pPr>
              <a:buFont typeface="Wingdings" pitchFamily="2" charset="2"/>
              <a:buChar char="q"/>
            </a:pPr>
            <a:r>
              <a:rPr lang="fa-IR" dirty="0"/>
              <a:t>محيط در بيمارستان نقش مهمي در ايجاد عفونت هاي بيمارستان مرتبط بازي مي كند. محيط بيمارستان شامل اجز ا </a:t>
            </a:r>
            <a:r>
              <a:rPr lang="fa-IR" dirty="0" smtClean="0"/>
              <a:t>زيادي مي </a:t>
            </a:r>
            <a:r>
              <a:rPr lang="fa-IR" dirty="0"/>
              <a:t>باشد. بسياري از اين اجزاء تاثير مستقيم در عفونت هاي بيمارستان دارند كه شامل طراحي بخش ها و تسهيلات </a:t>
            </a:r>
            <a:r>
              <a:rPr lang="fa-IR" dirty="0" smtClean="0"/>
              <a:t>اتاق عمل</a:t>
            </a:r>
            <a:r>
              <a:rPr lang="fa-IR" dirty="0"/>
              <a:t>، كيفيت هوا، تامين آب، غذا، مواد زائد و رختشويخانه مي باشد</a:t>
            </a:r>
            <a:r>
              <a:rPr lang="fa-IR" dirty="0" smtClean="0"/>
              <a:t>.</a:t>
            </a:r>
          </a:p>
          <a:p>
            <a:pPr>
              <a:buFont typeface="Wingdings" pitchFamily="2" charset="2"/>
              <a:buChar char="q"/>
            </a:pPr>
            <a:endParaRPr lang="fa-IR" dirty="0" smtClean="0"/>
          </a:p>
          <a:p>
            <a:pPr>
              <a:buFont typeface="Wingdings" pitchFamily="2" charset="2"/>
              <a:buChar char="q"/>
            </a:pPr>
            <a:endParaRPr lang="fa-IR" dirty="0"/>
          </a:p>
          <a:p>
            <a:pPr>
              <a:buNone/>
            </a:pPr>
            <a:r>
              <a:rPr lang="fa-IR" dirty="0" smtClean="0"/>
              <a:t>    برخي </a:t>
            </a:r>
            <a:r>
              <a:rPr lang="fa-IR" dirty="0"/>
              <a:t>فعاليت هاي خدماتي ( نظير جارو كردن ، استفاده از تي ( زمين شوي )يا پارچه خشك يا تكان دادن ملحفه ) مي تواند </a:t>
            </a:r>
            <a:r>
              <a:rPr lang="fa-IR" dirty="0" smtClean="0"/>
              <a:t>ذرات را </a:t>
            </a:r>
            <a:r>
              <a:rPr lang="fa-IR" dirty="0"/>
              <a:t>به صورت آئروسل درآورده كه ممكن است حاوي ميكروارگانيسم باشند. بنابراين تي يا زمين شوي مرطوب ترجيح داده </a:t>
            </a:r>
            <a:r>
              <a:rPr lang="fa-IR" dirty="0" smtClean="0"/>
              <a:t>مي شود.</a:t>
            </a:r>
            <a:endParaRPr lang="fa-IR" dirty="0"/>
          </a:p>
        </p:txBody>
      </p:sp>
    </p:spTree>
  </p:cSld>
  <p:clrMapOvr>
    <a:masterClrMapping/>
  </p:clrMapOvr>
  <p:transition>
    <p:pull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914400"/>
            <a:ext cx="7467600" cy="5559552"/>
          </a:xfrm>
        </p:spPr>
        <p:txBody>
          <a:bodyPr>
            <a:normAutofit/>
          </a:bodyPr>
          <a:lstStyle/>
          <a:p>
            <a:pPr>
              <a:buNone/>
            </a:pPr>
            <a:r>
              <a:rPr lang="fa-IR" dirty="0" smtClean="0"/>
              <a:t>     تعداد </a:t>
            </a:r>
            <a:r>
              <a:rPr lang="fa-IR" dirty="0"/>
              <a:t>ارگانيسم هاي موجود در هواي اتاق به تعداد افراد ساكن در اتاق مقدار فعاليت آنها و جبران تبادل هوا بستگي دارد</a:t>
            </a:r>
            <a:r>
              <a:rPr lang="fa-IR" dirty="0" smtClean="0"/>
              <a:t>.</a:t>
            </a:r>
            <a:endParaRPr lang="fa-IR" dirty="0"/>
          </a:p>
          <a:p>
            <a:pPr>
              <a:buNone/>
            </a:pPr>
            <a:r>
              <a:rPr lang="fa-IR" dirty="0" smtClean="0"/>
              <a:t>    تميز </a:t>
            </a:r>
            <a:r>
              <a:rPr lang="fa-IR" dirty="0"/>
              <a:t>كردن و ضد عفوني كردن نواحي و مناطقي كه بيماران حضور دارند و بستري اند بايد در سكوت كامل و بدون سر و </a:t>
            </a:r>
            <a:r>
              <a:rPr lang="fa-IR" dirty="0" smtClean="0"/>
              <a:t>صدا و </a:t>
            </a:r>
            <a:r>
              <a:rPr lang="fa-IR" dirty="0"/>
              <a:t>ايجاد مزاحمت </a:t>
            </a:r>
            <a:r>
              <a:rPr lang="fa-IR" dirty="0" smtClean="0"/>
              <a:t>باشد.</a:t>
            </a:r>
          </a:p>
          <a:p>
            <a:pPr>
              <a:buNone/>
            </a:pPr>
            <a:endParaRPr lang="fa-IR" dirty="0" smtClean="0"/>
          </a:p>
          <a:p>
            <a:pPr>
              <a:buNone/>
            </a:pPr>
            <a:r>
              <a:rPr lang="fa-IR" dirty="0" smtClean="0"/>
              <a:t>     فهرست </a:t>
            </a:r>
            <a:r>
              <a:rPr lang="fa-IR" dirty="0"/>
              <a:t>تعداد دفعات تميز كاري نواحي و مناطق مختلف </a:t>
            </a:r>
            <a:r>
              <a:rPr lang="fa-IR" dirty="0" smtClean="0"/>
              <a:t>بيمارستان </a:t>
            </a:r>
            <a:endParaRPr lang="en-US" dirty="0" smtClean="0"/>
          </a:p>
          <a:p>
            <a:pPr>
              <a:buNone/>
            </a:pPr>
            <a:r>
              <a:rPr lang="fa-IR" dirty="0" smtClean="0"/>
              <a:t>نقل </a:t>
            </a:r>
            <a:r>
              <a:rPr lang="fa-IR" dirty="0"/>
              <a:t>و انتقال، بازآرايي اسباب و اثاثيه و وسايل سنگين در بيمارستان بدون سر و صدا و ايجاد مزاحمت انجام شود.</a:t>
            </a:r>
          </a:p>
        </p:txBody>
      </p:sp>
    </p:spTree>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dirty="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2624" t="17466" r="27302" b="37343"/>
          <a:stretch/>
        </p:blipFill>
        <p:spPr bwMode="auto">
          <a:xfrm>
            <a:off x="179512" y="1268760"/>
            <a:ext cx="8713061" cy="36851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831550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dirty="0"/>
          </a:p>
        </p:txBody>
      </p:sp>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2805" t="26884" r="27121" b="26027"/>
          <a:stretch/>
        </p:blipFill>
        <p:spPr bwMode="auto">
          <a:xfrm>
            <a:off x="157400" y="620688"/>
            <a:ext cx="8986600" cy="39604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259083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42918"/>
            <a:ext cx="7615262" cy="5831034"/>
          </a:xfrm>
        </p:spPr>
        <p:txBody>
          <a:bodyPr>
            <a:normAutofit lnSpcReduction="10000"/>
          </a:bodyPr>
          <a:lstStyle/>
          <a:p>
            <a:pPr marL="342900" lvl="1" indent="-342900">
              <a:buNone/>
            </a:pPr>
            <a:r>
              <a:rPr lang="fa-IR" sz="2400" dirty="0" smtClean="0"/>
              <a:t>    تمام </a:t>
            </a:r>
            <a:r>
              <a:rPr lang="fa-IR" sz="2400" dirty="0"/>
              <a:t>مواد ضد عفوني و پاكيزه كننده بايد به طور صحيح علامت گذاري شده ونام محصول و چگونگي استفاده از آن بر </a:t>
            </a:r>
            <a:r>
              <a:rPr lang="fa-IR" sz="2400" dirty="0" smtClean="0"/>
              <a:t>روي برچسب درج گردد. </a:t>
            </a:r>
          </a:p>
          <a:p>
            <a:pPr marL="342900" lvl="1" indent="-342900">
              <a:buNone/>
            </a:pPr>
            <a:endParaRPr lang="fa-IR" sz="2400" dirty="0" smtClean="0"/>
          </a:p>
          <a:p>
            <a:pPr marL="342900" lvl="1" indent="-342900">
              <a:buNone/>
            </a:pPr>
            <a:r>
              <a:rPr lang="fa-IR" sz="2400" dirty="0" smtClean="0"/>
              <a:t>     اتاق هاي تي شو بايد كاملاً تميز و داراي نظم و ترتيب قابل مشاهده باشند</a:t>
            </a:r>
          </a:p>
          <a:p>
            <a:pPr>
              <a:buNone/>
            </a:pPr>
            <a:r>
              <a:rPr lang="fa-IR" dirty="0" smtClean="0"/>
              <a:t>    برس</a:t>
            </a:r>
            <a:r>
              <a:rPr lang="fa-IR" dirty="0"/>
              <a:t>، تي، سطل هاي تي شو، جاروهاي دسته بلند و كوتاه و ساير لوازم مورد نياز خدمات بايد هميشه تميز بوده و عاري </a:t>
            </a:r>
            <a:r>
              <a:rPr lang="fa-IR" dirty="0" smtClean="0"/>
              <a:t>ازهرگونه آلودگي باشند</a:t>
            </a:r>
          </a:p>
          <a:p>
            <a:pPr>
              <a:buNone/>
            </a:pPr>
            <a:endParaRPr lang="fa-IR" dirty="0" smtClean="0"/>
          </a:p>
          <a:p>
            <a:pPr>
              <a:buNone/>
            </a:pPr>
            <a:r>
              <a:rPr lang="fa-IR" dirty="0" smtClean="0"/>
              <a:t>   كف </a:t>
            </a:r>
            <a:r>
              <a:rPr lang="fa-IR" dirty="0"/>
              <a:t>تمامي اتاق ها، راهرو هاي اصلي و فرعي، سرويس هاي بهداشتي، آسانسورها، تي شوها و </a:t>
            </a:r>
            <a:r>
              <a:rPr lang="fa-IR" dirty="0" smtClean="0"/>
              <a:t>راه </a:t>
            </a:r>
            <a:r>
              <a:rPr lang="fa-IR" dirty="0"/>
              <a:t>پله </a:t>
            </a:r>
            <a:r>
              <a:rPr lang="fa-IR" dirty="0" smtClean="0"/>
              <a:t>ها</a:t>
            </a:r>
            <a:r>
              <a:rPr lang="fa-IR" dirty="0"/>
              <a:t>به گونه اي تميز شوند كه جرم يا آلودگي در گوشه و كنار آنها مشاهده نشود</a:t>
            </a:r>
            <a:r>
              <a:rPr lang="fa-IR" dirty="0" smtClean="0"/>
              <a:t>.</a:t>
            </a:r>
          </a:p>
          <a:p>
            <a:pPr>
              <a:buNone/>
            </a:pPr>
            <a:endParaRPr lang="fa-IR" dirty="0" smtClean="0"/>
          </a:p>
          <a:p>
            <a:pPr>
              <a:buNone/>
            </a:pPr>
            <a:r>
              <a:rPr lang="fa-IR" dirty="0" smtClean="0"/>
              <a:t>   تمام </a:t>
            </a:r>
            <a:r>
              <a:rPr lang="fa-IR" dirty="0"/>
              <a:t>تجهيزات و سطوح محيطي ساختمان تميز شده و پاكيزگي آنها مشخص باشد</a:t>
            </a:r>
            <a:r>
              <a:rPr lang="fa-IR" dirty="0" smtClean="0"/>
              <a:t>. </a:t>
            </a:r>
          </a:p>
          <a:p>
            <a:pPr>
              <a:buNone/>
            </a:pPr>
            <a:endParaRPr lang="fa-IR" dirty="0" smtClean="0"/>
          </a:p>
          <a:p>
            <a:pPr>
              <a:buNone/>
            </a:pPr>
            <a:r>
              <a:rPr lang="fa-IR" dirty="0"/>
              <a:t>هنگام نظافت لباس ها تميز و سر و </a:t>
            </a:r>
            <a:r>
              <a:rPr lang="fa-IR" dirty="0" smtClean="0"/>
              <a:t>وضع مناسب باشد</a:t>
            </a:r>
          </a:p>
          <a:p>
            <a:pPr>
              <a:buNone/>
            </a:pPr>
            <a:endParaRPr lang="fa-IR" dirty="0"/>
          </a:p>
        </p:txBody>
      </p:sp>
    </p:spTree>
  </p:cSld>
  <p:clrMapOvr>
    <a:masterClrMapping/>
  </p:clrMapOvr>
  <p:transition>
    <p:wheel spokes="2"/>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762000"/>
            <a:ext cx="7472386" cy="5711952"/>
          </a:xfrm>
        </p:spPr>
        <p:txBody>
          <a:bodyPr>
            <a:normAutofit/>
          </a:bodyPr>
          <a:lstStyle/>
          <a:p>
            <a:pPr>
              <a:buNone/>
            </a:pPr>
            <a:r>
              <a:rPr lang="fa-IR" sz="2000" dirty="0" smtClean="0"/>
              <a:t>   هر يك از پرسنل خدمات بايد 2 جفت دستكش داشته باشند يك جفت براي نظافت وسايل و مكان هايي كه آلودگي بيشتر دارند مانند سرويس هاي بهداشتي، ديوارها و يك جفت براي نظافت وسايلي كه آلودگي كمتري دارند ماننديخچال ها، لاكرها، كمد ها و نظافت را از وسايلي كه آلودگي كمتري دارند مثال يخچال شروع و با آلوده ترين قسمت ها مانند سرويس هاي بهداشتي به اتمام رسانيده و در آخر از بالاي اتاق تي كشيده و از اتاق خارج شوند.</a:t>
            </a:r>
          </a:p>
          <a:p>
            <a:pPr>
              <a:buNone/>
            </a:pPr>
            <a:endParaRPr lang="fa-IR" sz="2000" dirty="0" smtClean="0"/>
          </a:p>
          <a:p>
            <a:pPr>
              <a:buNone/>
            </a:pPr>
            <a:r>
              <a:rPr lang="fa-IR" sz="2100" dirty="0" smtClean="0"/>
              <a:t>    در </a:t>
            </a:r>
            <a:r>
              <a:rPr lang="fa-IR" sz="2100" dirty="0"/>
              <a:t>ابتداي شيفت كاري نظافت روتين شامل نظافت سرويس هاي بهداشتي، لاكرها، كمد ها، يخچال ها، سطل هاي زباله و </a:t>
            </a:r>
            <a:r>
              <a:rPr lang="fa-IR" sz="2100" dirty="0" smtClean="0"/>
              <a:t>تي كشيدن </a:t>
            </a:r>
            <a:r>
              <a:rPr lang="fa-IR" sz="2100" dirty="0"/>
              <a:t>را انجام داده و در ساعات آخر در هر روز يك اتاق نظافت كلي شامل نظافت ديوارها از زير سقف، تلويزيون، در، </a:t>
            </a:r>
            <a:r>
              <a:rPr lang="fa-IR" sz="2100" dirty="0" smtClean="0"/>
              <a:t>شيشه و </a:t>
            </a:r>
            <a:r>
              <a:rPr lang="fa-IR" sz="2100" dirty="0"/>
              <a:t>پنچره، صندلي همراه، تخت بيمار، سرويس هاي بهداشتي از زير سقف و جرم گيري قسمت هايي كه با شست شوي </a:t>
            </a:r>
            <a:r>
              <a:rPr lang="fa-IR" sz="2100" dirty="0" smtClean="0"/>
              <a:t>روزانه تميز </a:t>
            </a:r>
            <a:r>
              <a:rPr lang="fa-IR" sz="2100" dirty="0"/>
              <a:t>و براق نمي </a:t>
            </a:r>
            <a:r>
              <a:rPr lang="fa-IR" sz="2100" dirty="0" smtClean="0"/>
              <a:t>شوند</a:t>
            </a:r>
            <a:r>
              <a:rPr lang="en-US" sz="2100" dirty="0" smtClean="0"/>
              <a:t> .</a:t>
            </a:r>
            <a:endParaRPr lang="fa-IR" sz="2100" dirty="0" smtClean="0"/>
          </a:p>
          <a:p>
            <a:pPr>
              <a:buNone/>
            </a:pPr>
            <a:endParaRPr lang="fa-I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649</TotalTime>
  <Words>1952</Words>
  <Application>Microsoft Office PowerPoint</Application>
  <PresentationFormat>On-screen Show (4:3)</PresentationFormat>
  <Paragraphs>108</Paragraphs>
  <Slides>26</Slides>
  <Notes>1</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Oriel</vt:lpstr>
      <vt:lpstr>PowerPoint Presentation</vt:lpstr>
      <vt:lpstr>PowerPoint Presentation</vt:lpstr>
      <vt:lpstr>بهداشت و نظافت محيط ( اصول بهداشت محيط بيمارستان)</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ساير سطوح :  </vt:lpstr>
      <vt:lpstr>سينکها و محل شستن دست ها :</vt:lpstr>
      <vt:lpstr>حمام  : </vt:lpstr>
      <vt:lpstr>دستورالعمل شستشوی پرده ها : </vt:lpstr>
      <vt:lpstr>نظافت يخچال: </vt:lpstr>
      <vt:lpstr>PowerPoint Presentation</vt:lpstr>
      <vt:lpstr>دستورالعمل استفاده از صابون مايع :</vt:lpstr>
      <vt:lpstr>دستورالعمل استفاده از تی ها</vt:lpstr>
      <vt:lpstr>شستشوي روزانه با دستگاه سيار</vt:lpstr>
      <vt:lpstr>PowerPoint Presentation</vt:lpstr>
      <vt:lpstr>نظافت دستگاه فشار سنج و گوشي</vt:lpstr>
      <vt:lpstr>مراحل شستشوي ست هاي پانسمان </vt:lpstr>
      <vt:lpstr>PowerPoint Presentation</vt:lpstr>
      <vt:lpstr>كليه سرپرستاران بخش ها و مسئولين واحدها مسئول مديريت پسماند بخش و واحد خود مي باشند و ملزم به رعايت</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بهداشت و نظافت محيط ( اصول بهداشت محيط بيمارستان)</dc:title>
  <dc:creator>sina2000</dc:creator>
  <cp:lastModifiedBy>Vejdani</cp:lastModifiedBy>
  <cp:revision>80</cp:revision>
  <dcterms:created xsi:type="dcterms:W3CDTF">2012-12-01T05:04:53Z</dcterms:created>
  <dcterms:modified xsi:type="dcterms:W3CDTF">2019-12-11T06:01:28Z</dcterms:modified>
</cp:coreProperties>
</file>